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51" r:id="rId4"/>
    <p:sldId id="364" r:id="rId5"/>
    <p:sldId id="352" r:id="rId6"/>
    <p:sldId id="355" r:id="rId7"/>
    <p:sldId id="354" r:id="rId8"/>
    <p:sldId id="353" r:id="rId9"/>
    <p:sldId id="356" r:id="rId10"/>
    <p:sldId id="365" r:id="rId11"/>
    <p:sldId id="366" r:id="rId12"/>
    <p:sldId id="357" r:id="rId13"/>
    <p:sldId id="367" r:id="rId14"/>
    <p:sldId id="358" r:id="rId15"/>
    <p:sldId id="359" r:id="rId16"/>
    <p:sldId id="368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8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AFDE4D-20F5-5650-D668-239F6AEF7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3B62BCF-36DF-F780-2BC5-EC3308FD1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8D19A9-E336-626C-D59C-D7BAB0F62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91BB-587F-40C9-8C23-37A7BA07E8C3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0F6019-B3CD-BB9B-A342-03258A3AB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20C8F48-0C8B-C12D-F93D-A5DE1331C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2B98-4D36-4AB6-A93B-9909578068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175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37B623-6D7F-A7F8-E377-0295A20FB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66B52E2-3569-5440-9D0A-94B3D6575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587376-4060-9813-A8A1-7E8E1704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91BB-587F-40C9-8C23-37A7BA07E8C3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F00157-BB12-F3B3-3A3C-7EA3F80D2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C7BFAC-CE88-D93B-EEC1-09639E988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2B98-4D36-4AB6-A93B-9909578068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023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F58DB62-AD1C-5266-DE08-0870C88F39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F8DD542-EE51-D26E-D342-6B16F53FE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2C63397-F9E3-63B4-CAE4-064AEBA42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91BB-587F-40C9-8C23-37A7BA07E8C3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23F2787-1CDA-2389-86E3-71DBD581E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1D3EFC-AE64-497A-D17B-8646DD4AD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2B98-4D36-4AB6-A93B-9909578068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6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0EDEFD-18ED-7D04-962F-749476309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268A08-396B-493B-D40D-AE442064B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BD573C5-7022-BC27-8072-2C612EE6C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91BB-587F-40C9-8C23-37A7BA07E8C3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FFC59F-BD3B-4E60-675E-962BBC34D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D3D72DD-0CB6-7B02-52BD-0BF262B33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2B98-4D36-4AB6-A93B-9909578068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781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4BD1B4-1A26-323B-88D9-3B1A5D70A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4528626-B7F9-59EA-CC7D-79EE3BC22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61584B-B9D2-A3D4-0F44-6AA07A367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91BB-587F-40C9-8C23-37A7BA07E8C3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A11723-F28F-16CD-4FDA-1DABDAAF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857D3D4-EDC5-1229-A77D-461698208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2B98-4D36-4AB6-A93B-9909578068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664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BE3626-7489-FF68-AD0A-CC6AB725C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9A69F8-4BD3-126A-7E2B-CE2314D97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92398BF-0975-ADBB-0B9D-A3B1964C6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F6422E7-1C2C-4101-C050-B9C91B5E7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91BB-587F-40C9-8C23-37A7BA07E8C3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C315A1F-1B99-6F9F-510F-8B7A4153A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C3AA91E-01BC-5CB9-CB26-A18223AD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2B98-4D36-4AB6-A93B-9909578068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00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0D67E7-0982-20DD-918D-7ECCFFBA4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A16B87D-1340-9F21-A798-AA9989F6A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2D925A5-290E-E5F0-9D96-4C39639B6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E3C3472-49E2-D285-4B5A-9F53179526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15F4215-6B28-0433-3B4B-23BDE0F297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7F534F7-C95D-C5AB-53DF-60A8C62D3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91BB-587F-40C9-8C23-37A7BA07E8C3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91F00BF-D7ED-7A5E-EC56-2E06E6AC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9F881F4-F721-70A4-1626-5E0EC2766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2B98-4D36-4AB6-A93B-9909578068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754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863E25-5A14-E6AF-15C2-F0C18704D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9794F50-A320-56FF-4C3D-8C0552C85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91BB-587F-40C9-8C23-37A7BA07E8C3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1A5DEB8-0BCA-E18D-980F-136924442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6B4AB1-DE25-B170-D6B1-F417E7194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2B98-4D36-4AB6-A93B-9909578068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3074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DB9D101-D5F9-71A7-26C8-557578C64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91BB-587F-40C9-8C23-37A7BA07E8C3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BBA9791-AAA3-FC32-9FF4-D6EFFF99E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78AF89-04EF-9559-7C8B-8597F20DB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2B98-4D36-4AB6-A93B-9909578068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104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302A7C-2BC3-BFAF-1B2F-BAE1A0444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2FAE45-D083-BA1C-27D7-1C66B7EB2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815972F-C1D9-685E-072B-D36E38328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65B93A8-532D-DC8C-B1C0-6E60F1D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91BB-587F-40C9-8C23-37A7BA07E8C3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EBE32D2-858E-AEE0-8E55-EE87538E5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7CD08FE-1E30-13B7-D21D-C5FB44C9C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2B98-4D36-4AB6-A93B-9909578068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22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6E811B-9626-7399-7C88-1BD1CF316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53B627-039C-4469-8BC6-6CD23ADA56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403A9A5-2423-CDE0-CAC5-8FD73E504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C643A7E-2E3F-256F-36E7-53F6DB0F0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91BB-587F-40C9-8C23-37A7BA07E8C3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DDEEF3-900D-4AF4-B494-D0D43102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DCEE280-9612-F3A5-159F-D65E72AC0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2B98-4D36-4AB6-A93B-9909578068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851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9F3C765-B364-4201-35B6-4B40C0163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7A8A1CA-F5B5-7D96-E411-EBCD0FA05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9B6076B-1E34-DFD5-922A-41CB67D69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A91BB-587F-40C9-8C23-37A7BA07E8C3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8F8C6D-2D32-FB5F-80B7-3D29994B8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28344D2-DD01-31E6-0F9E-2F5FC9147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A2B98-4D36-4AB6-A93B-9909578068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62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n-eric.ronngren@arbetsgivaralliansen.se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9AE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Bildobjekt 44" descr="En bild som visar text&#10;&#10;Automatiskt genererad beskrivning">
            <a:extLst>
              <a:ext uri="{FF2B5EF4-FFF2-40B4-BE49-F238E27FC236}">
                <a16:creationId xmlns:a16="http://schemas.microsoft.com/office/drawing/2014/main" id="{A7DDE59C-D834-BC2A-EE0D-B4062201B8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850" y="5111917"/>
            <a:ext cx="2400300" cy="933450"/>
          </a:xfrm>
          <a:prstGeom prst="rect">
            <a:avLst/>
          </a:prstGeom>
        </p:spPr>
      </p:pic>
      <p:sp>
        <p:nvSpPr>
          <p:cNvPr id="47" name="Platshållare för innehåll 46">
            <a:extLst>
              <a:ext uri="{FF2B5EF4-FFF2-40B4-BE49-F238E27FC236}">
                <a16:creationId xmlns:a16="http://schemas.microsoft.com/office/drawing/2014/main" id="{874915D2-7AB8-EB65-90EA-2FB8F58F3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6003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6000" dirty="0">
                <a:solidFill>
                  <a:srgbClr val="6A2382"/>
                </a:solidFill>
                <a:latin typeface="Trade Gothic LT Std Bold" panose="00000800000000000000" pitchFamily="50" charset="0"/>
              </a:rPr>
              <a:t>Pensionskollen.</a:t>
            </a:r>
            <a:br>
              <a:rPr lang="sv-SE" sz="5400" dirty="0">
                <a:solidFill>
                  <a:srgbClr val="6A2382"/>
                </a:solidFill>
                <a:latin typeface="Trade Gothic Next Rounded" panose="020F0503040303020004" pitchFamily="34" charset="0"/>
              </a:rPr>
            </a:br>
            <a:br>
              <a:rPr lang="sv-SE" sz="4400" dirty="0">
                <a:solidFill>
                  <a:srgbClr val="6A2382"/>
                </a:solidFill>
                <a:latin typeface="Trade Gothic LT Std Cn" panose="00000806000000000000" pitchFamily="50" charset="0"/>
              </a:rPr>
            </a:br>
            <a:br>
              <a:rPr lang="sv-SE" sz="4400" dirty="0">
                <a:solidFill>
                  <a:srgbClr val="6A2382"/>
                </a:solidFill>
                <a:latin typeface="Trade Gothic LT Std Cn" panose="00000806000000000000" pitchFamily="50" charset="0"/>
              </a:rPr>
            </a:br>
            <a:r>
              <a:rPr lang="sv-SE" dirty="0">
                <a:solidFill>
                  <a:srgbClr val="6A2382"/>
                </a:solidFill>
                <a:latin typeface="Trade Gothic LT Std Cn" panose="00000806000000000000" pitchFamily="50" charset="0"/>
              </a:rPr>
              <a:t>Jan-Eric Rönngren </a:t>
            </a:r>
          </a:p>
          <a:p>
            <a:pPr marL="0" indent="0" algn="ctr">
              <a:buNone/>
            </a:pPr>
            <a:r>
              <a:rPr lang="sv-SE" dirty="0">
                <a:solidFill>
                  <a:srgbClr val="6A2382"/>
                </a:solidFill>
                <a:latin typeface="Trade Gothic LT Std Cn" panose="00000806000000000000" pitchFamily="50" charset="0"/>
                <a:hlinkClick r:id="rId3"/>
              </a:rPr>
              <a:t>jan-eric.ronngren@arbetsgivaralliansen.se</a:t>
            </a:r>
            <a:r>
              <a:rPr lang="sv-SE" dirty="0">
                <a:solidFill>
                  <a:srgbClr val="6A2382"/>
                </a:solidFill>
                <a:latin typeface="Trade Gothic LT Std Cn" panose="00000806000000000000" pitchFamily="50" charset="0"/>
              </a:rPr>
              <a:t> </a:t>
            </a:r>
          </a:p>
          <a:p>
            <a:pPr marL="0" indent="0" algn="ctr">
              <a:buNone/>
            </a:pPr>
            <a:r>
              <a:rPr lang="sv-SE" dirty="0">
                <a:solidFill>
                  <a:srgbClr val="6A2382"/>
                </a:solidFill>
                <a:latin typeface="Trade Gothic LT Std Cn" panose="00000806000000000000" pitchFamily="50" charset="0"/>
              </a:rPr>
              <a:t>08-545 912 07, 0705-788021</a:t>
            </a:r>
          </a:p>
          <a:p>
            <a:pPr marL="0" indent="0" algn="ctr">
              <a:buNone/>
            </a:pPr>
            <a:endParaRPr lang="sv-SE" sz="4400" b="1" dirty="0">
              <a:solidFill>
                <a:srgbClr val="6A2382"/>
              </a:solidFill>
              <a:latin typeface="Trade Gothic LT Std Cn" panose="00000806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311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9AE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8C0FFD10-5CF1-6392-9980-29AB74ED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dirty="0">
                <a:solidFill>
                  <a:srgbClr val="6A2382"/>
                </a:solidFill>
                <a:latin typeface="Trade Gothic LT Std Bold" panose="00000800000000000000" pitchFamily="50" charset="0"/>
              </a:rPr>
              <a:t>Tjänstepension, ITP2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89BFD0D-F7FE-5D99-96BA-3C33BCA90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838"/>
            <a:ext cx="10515600" cy="4667250"/>
          </a:xfrm>
        </p:spPr>
        <p:txBody>
          <a:bodyPr>
            <a:normAutofit/>
          </a:bodyPr>
          <a:lstStyle/>
          <a:p>
            <a:r>
              <a:rPr lang="sv-SE" dirty="0"/>
              <a:t>ITP2, </a:t>
            </a:r>
            <a:r>
              <a:rPr lang="sv-SE" b="1" dirty="0"/>
              <a:t>Förmån</a:t>
            </a:r>
            <a:r>
              <a:rPr lang="sv-SE" dirty="0"/>
              <a:t>sbestämd tjänstepension är en i förväg utlovad förmån, dvs en viss procent av den sista hela bruttolönen</a:t>
            </a:r>
          </a:p>
          <a:p>
            <a:r>
              <a:rPr lang="sv-SE" dirty="0"/>
              <a:t>ITPK, en premiebestämd del av ITP2 (2 %)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ITP2 och ITPK ger ca 10 % av lönen som pensionär (pension)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Anställda födda före 1979 omfattas av ITP2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8763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9AE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8C0FFD10-5CF1-6392-9980-29AB74ED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dirty="0">
                <a:solidFill>
                  <a:srgbClr val="6A2382"/>
                </a:solidFill>
                <a:latin typeface="Trade Gothic LT Std Bold" panose="00000800000000000000" pitchFamily="50" charset="0"/>
              </a:rPr>
              <a:t>Tjänstepension, ITP2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89BFD0D-F7FE-5D99-96BA-3C33BCA90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838"/>
            <a:ext cx="10515600" cy="4667250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>
                <a:solidFill>
                  <a:prstClr val="black"/>
                </a:solidFill>
                <a:latin typeface="Calibri" panose="020F0502020204030204"/>
              </a:rPr>
              <a:t>Kostnaden (premien) för ITP2 beror på hur stor </a:t>
            </a:r>
            <a:r>
              <a:rPr lang="sv-SE" b="1" dirty="0">
                <a:solidFill>
                  <a:prstClr val="black"/>
                </a:solidFill>
                <a:latin typeface="Calibri" panose="020F0502020204030204"/>
              </a:rPr>
              <a:t>förmån</a:t>
            </a:r>
            <a:r>
              <a:rPr lang="sv-SE" dirty="0">
                <a:solidFill>
                  <a:prstClr val="black"/>
                </a:solidFill>
                <a:latin typeface="Calibri" panose="020F0502020204030204"/>
              </a:rPr>
              <a:t> den anställde tjänat in och på hur lång tid förmånen ska inbetalas på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>
                <a:solidFill>
                  <a:prstClr val="black"/>
                </a:solidFill>
                <a:latin typeface="Calibri" panose="020F0502020204030204"/>
              </a:rPr>
              <a:t>ITP2 betalas in till den anställde fyllt 65 år då intjänad förmån ska vara slutbetald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Maximal </a:t>
            </a: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förmån</a:t>
            </a: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kräver att ITP2 tjänas in under 30 år. Kortare intjänandetid ger lägre lön som pensionär (pension)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6398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9AE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8C0FFD10-5CF1-6392-9980-29AB74ED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dirty="0">
                <a:solidFill>
                  <a:srgbClr val="6A2382"/>
                </a:solidFill>
                <a:latin typeface="Trade Gothic LT Std Bold" panose="00000800000000000000" pitchFamily="50" charset="0"/>
              </a:rPr>
              <a:t>Tjänstepension, ITP1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89BFD0D-F7FE-5D99-96BA-3C33BCA90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838"/>
            <a:ext cx="10515600" cy="4667250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ITP1, är en </a:t>
            </a: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premie</a:t>
            </a: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bestämd tjänstepension, dvs en i förväg bestämd premie (kostnad) som ska avsättas till tjänstepension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Anställda födda 1979 eller senare omfattas av ITP1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Kostnaden (</a:t>
            </a: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premien</a:t>
            </a: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för ITP1 är 4,5 %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>
                <a:solidFill>
                  <a:prstClr val="black"/>
                </a:solidFill>
                <a:latin typeface="Calibri" panose="020F0502020204030204"/>
              </a:rPr>
              <a:t>ITP1 tjänas in till 66 års ålder, därefter är det frivilligt för arbetsgivaren att fortsätta betala in ITP1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 anställda som </a:t>
            </a:r>
            <a:r>
              <a:rPr lang="sv-SE" dirty="0">
                <a:solidFill>
                  <a:prstClr val="black"/>
                </a:solidFill>
                <a:latin typeface="Calibri" panose="020F0502020204030204"/>
              </a:rPr>
              <a:t>omfattats av ITP2 och fyllt 65 år kan arbetsgivaren frivilligt fortsätta betala in tjänstepension i form av ITP1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1472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9AE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8C0FFD10-5CF1-6392-9980-29AB74ED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4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sv-SE" sz="4800" dirty="0">
                <a:solidFill>
                  <a:srgbClr val="6A2382"/>
                </a:solidFill>
                <a:latin typeface="Trade Gothic LT Std Bold" panose="00000800000000000000" pitchFamily="50" charset="0"/>
              </a:rPr>
            </a:br>
            <a:r>
              <a:rPr lang="sv-SE" sz="4800" dirty="0">
                <a:solidFill>
                  <a:srgbClr val="6A2382"/>
                </a:solidFill>
                <a:latin typeface="Trade Gothic LT Std Bold" panose="00000800000000000000" pitchFamily="50" charset="0"/>
              </a:rPr>
              <a:t>Flexpension (DTP)</a:t>
            </a:r>
            <a:br>
              <a:rPr lang="sv-SE" sz="4800" dirty="0">
                <a:solidFill>
                  <a:srgbClr val="6A2382"/>
                </a:solidFill>
                <a:latin typeface="Trade Gothic LT Std Bold" panose="00000800000000000000" pitchFamily="50" charset="0"/>
              </a:rPr>
            </a:br>
            <a:endParaRPr lang="sv-SE" sz="4800" dirty="0">
              <a:solidFill>
                <a:srgbClr val="6A2382"/>
              </a:solidFill>
              <a:latin typeface="Trade Gothic LT Std Bold" panose="00000800000000000000" pitchFamily="50" charset="0"/>
            </a:endParaRP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89BFD0D-F7FE-5D99-96BA-3C33BCA90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838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Flexpension införs från den 1 oktober 2024</a:t>
            </a:r>
          </a:p>
          <a:p>
            <a:r>
              <a:rPr lang="sv-SE" dirty="0"/>
              <a:t>Flexpension kallas också för </a:t>
            </a:r>
            <a:r>
              <a:rPr lang="sv-SE" dirty="0" err="1"/>
              <a:t>DelTidsPension</a:t>
            </a:r>
            <a:r>
              <a:rPr lang="sv-SE" dirty="0"/>
              <a:t> (DTP)</a:t>
            </a:r>
          </a:p>
          <a:p>
            <a:r>
              <a:rPr lang="sv-SE" dirty="0"/>
              <a:t>Består av två delar; Ökad tjänstepensionsavsättning (DTP premie) och en möjligheten för den anställde att gå ner i tid</a:t>
            </a:r>
          </a:p>
          <a:p>
            <a:r>
              <a:rPr lang="sv-SE" dirty="0"/>
              <a:t>Kostnaden (DTP premien) startar på 1,0 % och ska med tiden bli 2,0 %. </a:t>
            </a:r>
          </a:p>
          <a:p>
            <a:r>
              <a:rPr lang="sv-SE" dirty="0"/>
              <a:t>Den ökade kostnaden för </a:t>
            </a:r>
            <a:r>
              <a:rPr lang="sv-SE" dirty="0" err="1"/>
              <a:t>tjänstepensionsavsättninghar</a:t>
            </a:r>
            <a:r>
              <a:rPr lang="sv-SE" dirty="0"/>
              <a:t> avräknas från löneökningarna (1 % lägre löneökningar 2024) och kommande ökade kostnader kommer också att avräknas från löneökningarna på liknande sätt</a:t>
            </a:r>
          </a:p>
          <a:p>
            <a:r>
              <a:rPr lang="sv-SE" dirty="0"/>
              <a:t>Den totala tjänstepensionsavsättningen för anställda med ITP1 blir från den 1 oktober 4,5 % (ITP1) + 1 % </a:t>
            </a:r>
            <a:r>
              <a:rPr lang="sv-SE" dirty="0" err="1"/>
              <a:t>flexpension</a:t>
            </a:r>
            <a:r>
              <a:rPr lang="sv-SE" dirty="0"/>
              <a:t> (DTP premie)</a:t>
            </a:r>
          </a:p>
          <a:p>
            <a:r>
              <a:rPr lang="sv-SE" dirty="0"/>
              <a:t>För anställda med ITP2 ökar den totala tjänstepensionsavsättningen från den 1 oktober med 1 % </a:t>
            </a:r>
            <a:r>
              <a:rPr lang="sv-SE" dirty="0" err="1"/>
              <a:t>flexpension</a:t>
            </a:r>
            <a:r>
              <a:rPr lang="sv-SE" dirty="0"/>
              <a:t> (DTP premie)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3134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9AE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8C0FFD10-5CF1-6392-9980-29AB74ED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4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sv-SE" sz="4800" dirty="0">
                <a:solidFill>
                  <a:srgbClr val="6A2382"/>
                </a:solidFill>
                <a:latin typeface="Trade Gothic LT Std Bold" panose="00000800000000000000" pitchFamily="50" charset="0"/>
              </a:rPr>
            </a:br>
            <a:r>
              <a:rPr lang="sv-SE" sz="4800" dirty="0">
                <a:solidFill>
                  <a:srgbClr val="6A2382"/>
                </a:solidFill>
                <a:latin typeface="Trade Gothic LT Std Bold" panose="00000800000000000000" pitchFamily="50" charset="0"/>
              </a:rPr>
              <a:t>Flexpension – deltidspension (DTP)</a:t>
            </a:r>
            <a:br>
              <a:rPr lang="sv-SE" sz="4800" dirty="0">
                <a:solidFill>
                  <a:srgbClr val="6A2382"/>
                </a:solidFill>
                <a:latin typeface="Trade Gothic LT Std Bold" panose="00000800000000000000" pitchFamily="50" charset="0"/>
              </a:rPr>
            </a:br>
            <a:endParaRPr lang="sv-SE" sz="4800" dirty="0">
              <a:solidFill>
                <a:srgbClr val="6A2382"/>
              </a:solidFill>
              <a:latin typeface="Trade Gothic LT Std Bold" panose="00000800000000000000" pitchFamily="50" charset="0"/>
            </a:endParaRP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89BFD0D-F7FE-5D99-96BA-3C33BCA90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838"/>
            <a:ext cx="10515600" cy="4667250"/>
          </a:xfrm>
        </p:spPr>
        <p:txBody>
          <a:bodyPr>
            <a:normAutofit fontScale="92500"/>
          </a:bodyPr>
          <a:lstStyle/>
          <a:p>
            <a:r>
              <a:rPr lang="sv-SE" dirty="0"/>
              <a:t>Flexpension gäller inte för tjänster/yrken som Kommunal normalt organiserar såsom butikspersonal, barnskötare, vaktmästare, café och restaurangpersonal m.fl.</a:t>
            </a:r>
          </a:p>
          <a:p>
            <a:r>
              <a:rPr lang="sv-SE" dirty="0" err="1"/>
              <a:t>Collectum</a:t>
            </a:r>
            <a:r>
              <a:rPr lang="sv-SE" dirty="0"/>
              <a:t> skickar ut brev och ber alla arbetsgivare lista vilka anställda som omfattas av </a:t>
            </a:r>
            <a:r>
              <a:rPr lang="sv-SE" dirty="0" err="1"/>
              <a:t>flexpension</a:t>
            </a:r>
            <a:r>
              <a:rPr lang="sv-SE" dirty="0"/>
              <a:t> och vilka anställda som inte gör det</a:t>
            </a:r>
          </a:p>
          <a:p>
            <a:r>
              <a:rPr lang="sv-SE" dirty="0" err="1"/>
              <a:t>Collectum</a:t>
            </a:r>
            <a:r>
              <a:rPr lang="sv-SE" dirty="0"/>
              <a:t> skickar sedan månadsvis ut fakturor för DTP-premien i samband med att fakturan för ITP skickas ut. DTP premien särredovisas på fakturan</a:t>
            </a:r>
          </a:p>
          <a:p>
            <a:r>
              <a:rPr lang="sv-SE" dirty="0"/>
              <a:t>Alla nyanställda som omfattas av </a:t>
            </a:r>
            <a:r>
              <a:rPr lang="sv-SE" dirty="0" err="1"/>
              <a:t>flexpension</a:t>
            </a:r>
            <a:r>
              <a:rPr lang="sv-SE" dirty="0"/>
              <a:t> ska anmälas in till </a:t>
            </a:r>
            <a:r>
              <a:rPr lang="sv-SE" dirty="0" err="1"/>
              <a:t>Collectum</a:t>
            </a:r>
            <a:r>
              <a:rPr lang="sv-SE" dirty="0"/>
              <a:t> så att de faktureras DTP-premie</a:t>
            </a:r>
          </a:p>
          <a:p>
            <a:r>
              <a:rPr lang="sv-SE" dirty="0"/>
              <a:t>Alla nyanställda som </a:t>
            </a:r>
            <a:r>
              <a:rPr lang="sv-SE" u="sng" dirty="0"/>
              <a:t>inte</a:t>
            </a:r>
            <a:r>
              <a:rPr lang="sv-SE" dirty="0"/>
              <a:t> omfattas av </a:t>
            </a:r>
            <a:r>
              <a:rPr lang="sv-SE" dirty="0" err="1"/>
              <a:t>flexpension</a:t>
            </a:r>
            <a:r>
              <a:rPr lang="sv-SE" dirty="0"/>
              <a:t> ska anmälas in till </a:t>
            </a:r>
            <a:r>
              <a:rPr lang="sv-SE" dirty="0" err="1"/>
              <a:t>Collectum</a:t>
            </a:r>
            <a:r>
              <a:rPr lang="sv-SE" dirty="0"/>
              <a:t> så att de </a:t>
            </a:r>
            <a:r>
              <a:rPr lang="sv-SE" u="sng" dirty="0"/>
              <a:t>inte</a:t>
            </a:r>
            <a:r>
              <a:rPr lang="sv-SE" dirty="0"/>
              <a:t> faktureras DTP-premie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234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9AE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8C0FFD10-5CF1-6392-9980-29AB74ED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dirty="0">
                <a:solidFill>
                  <a:srgbClr val="6A2382"/>
                </a:solidFill>
                <a:latin typeface="Trade Gothic LT Std Bold" panose="00000800000000000000" pitchFamily="50" charset="0"/>
              </a:rPr>
              <a:t>Flexpension – deltidspension (DTP)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89BFD0D-F7FE-5D99-96BA-3C33BCA90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838"/>
            <a:ext cx="10515600" cy="4667250"/>
          </a:xfrm>
        </p:spPr>
        <p:txBody>
          <a:bodyPr>
            <a:normAutofit/>
          </a:bodyPr>
          <a:lstStyle/>
          <a:p>
            <a:r>
              <a:rPr lang="sv-SE" dirty="0"/>
              <a:t>Om arbetsgivaren godkänner finns från den 1 oktober möjlighet för de anställda att gå ner i arbetstid och påbörja uttag av tjänstepension</a:t>
            </a:r>
          </a:p>
          <a:p>
            <a:r>
              <a:rPr lang="sv-SE" dirty="0"/>
              <a:t>Minskad arbetstid 20%, minskad lön 20% fortsatt pensionspremie som om den anställde arbetat heltid </a:t>
            </a:r>
          </a:p>
          <a:p>
            <a:r>
              <a:rPr lang="sv-SE" dirty="0"/>
              <a:t>Den anställde tar ut tjänstepension för att kompensera den minskade lönen vilket i sin tur innebär lägre framtida lön </a:t>
            </a:r>
            <a:r>
              <a:rPr lang="sv-SE"/>
              <a:t>som pensionär </a:t>
            </a:r>
            <a:endParaRPr lang="sv-SE" dirty="0"/>
          </a:p>
          <a:p>
            <a:r>
              <a:rPr lang="sv-SE" dirty="0"/>
              <a:t>För ITP 2: möjligt att gå ner i tid från 62 års ålder</a:t>
            </a:r>
          </a:p>
          <a:p>
            <a:r>
              <a:rPr lang="sv-SE" dirty="0"/>
              <a:t>För ITP 1: möjligt att gå ner i tid från 63 år ålder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6028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latshållare för innehåll 1" descr="En bild som visar person, gul, blomma, hand&#10;&#10;Automatiskt genererad beskrivning">
            <a:extLst>
              <a:ext uri="{FF2B5EF4-FFF2-40B4-BE49-F238E27FC236}">
                <a16:creationId xmlns:a16="http://schemas.microsoft.com/office/drawing/2014/main" id="{4CB0A9A4-6DFF-AD56-3585-31F4CC8547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" r="2940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8C0FFD10-5CF1-6392-9980-29AB74ED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228" y="743447"/>
            <a:ext cx="3973385" cy="3692028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/>
              <a:t>Tack!</a:t>
            </a:r>
          </a:p>
        </p:txBody>
      </p:sp>
    </p:spTree>
    <p:extLst>
      <p:ext uri="{BB962C8B-B14F-4D97-AF65-F5344CB8AC3E}">
        <p14:creationId xmlns:p14="http://schemas.microsoft.com/office/powerpoint/2010/main" val="25638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9AE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8C0FFD10-5CF1-6392-9980-29AB74ED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dirty="0">
                <a:solidFill>
                  <a:srgbClr val="6A2382"/>
                </a:solidFill>
                <a:latin typeface="Trade Gothic LT Std Bold" panose="00000800000000000000" pitchFamily="50" charset="0"/>
              </a:rPr>
              <a:t>Arbetsgivaralliansen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89BFD0D-F7FE-5D99-96BA-3C33BCA90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838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Logga in på www.arbetsgivaralliansen.se</a:t>
            </a:r>
          </a:p>
          <a:p>
            <a:pPr marL="0" indent="0">
              <a:buNone/>
            </a:pPr>
            <a:r>
              <a:rPr lang="sv-SE" dirty="0"/>
              <a:t>Jourtelefon, vardagar kl. 08.30-16.30, 010-288 15 00</a:t>
            </a:r>
          </a:p>
          <a:p>
            <a:pPr marL="0" indent="0">
              <a:buNone/>
            </a:pPr>
            <a:r>
              <a:rPr lang="sv-SE" dirty="0"/>
              <a:t>Jourmejl, vardagar, svar@arbetsgivaralliansen.se</a:t>
            </a:r>
          </a:p>
          <a:p>
            <a:pPr marL="0" indent="0">
              <a:buNone/>
            </a:pPr>
            <a:r>
              <a:rPr lang="sv-SE" dirty="0"/>
              <a:t>Webbsupport, vardagar kl. 08.30-16.30, 010-288 15 99</a:t>
            </a:r>
          </a:p>
          <a:p>
            <a:pPr marL="0" indent="0">
              <a:buNone/>
            </a:pPr>
            <a:r>
              <a:rPr lang="sv-SE" dirty="0"/>
              <a:t>support@arbetsgivaralliansen.se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314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9AE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8C0FFD10-5CF1-6392-9980-29AB74ED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dirty="0">
                <a:solidFill>
                  <a:srgbClr val="6A2382"/>
                </a:solidFill>
                <a:latin typeface="Trade Gothic LT Std Bold" panose="00000800000000000000" pitchFamily="50" charset="0"/>
              </a:rPr>
              <a:t>Innehåll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89BFD0D-F7FE-5D99-96BA-3C33BCA90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838"/>
            <a:ext cx="10515600" cy="4667250"/>
          </a:xfrm>
        </p:spPr>
        <p:txBody>
          <a:bodyPr>
            <a:normAutofit/>
          </a:bodyPr>
          <a:lstStyle/>
          <a:p>
            <a:r>
              <a:rPr lang="sv-SE" dirty="0"/>
              <a:t>Vad är pension</a:t>
            </a:r>
          </a:p>
          <a:p>
            <a:r>
              <a:rPr lang="sv-SE" dirty="0"/>
              <a:t>Pensionsåldern</a:t>
            </a:r>
          </a:p>
          <a:p>
            <a:r>
              <a:rPr lang="sv-SE" dirty="0"/>
              <a:t>Pensionssystemet</a:t>
            </a:r>
          </a:p>
          <a:p>
            <a:r>
              <a:rPr lang="sv-SE" dirty="0"/>
              <a:t>Allmän pension</a:t>
            </a:r>
          </a:p>
          <a:p>
            <a:r>
              <a:rPr lang="sv-SE" dirty="0"/>
              <a:t>Tjänstepension</a:t>
            </a:r>
          </a:p>
          <a:p>
            <a:r>
              <a:rPr lang="sv-SE" dirty="0"/>
              <a:t>Flexpension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733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9AE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8C0FFD10-5CF1-6392-9980-29AB74ED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dirty="0">
                <a:solidFill>
                  <a:srgbClr val="6A2382"/>
                </a:solidFill>
                <a:latin typeface="Trade Gothic LT Std Bold" panose="00000800000000000000" pitchFamily="50" charset="0"/>
              </a:rPr>
              <a:t>Vad är pension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89BFD0D-F7FE-5D99-96BA-3C33BCA90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838"/>
            <a:ext cx="10515600" cy="4667250"/>
          </a:xfrm>
        </p:spPr>
        <p:txBody>
          <a:bodyPr>
            <a:normAutofit/>
          </a:bodyPr>
          <a:lstStyle/>
          <a:p>
            <a:r>
              <a:rPr lang="sv-SE" dirty="0"/>
              <a:t>Pension är uppskjuten lön</a:t>
            </a:r>
          </a:p>
          <a:p>
            <a:r>
              <a:rPr lang="sv-SE" dirty="0"/>
              <a:t>Ett bättre begrepp är lönen som pensionär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378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9AE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8C0FFD10-5CF1-6392-9980-29AB74ED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dirty="0">
                <a:solidFill>
                  <a:srgbClr val="6A2382"/>
                </a:solidFill>
                <a:latin typeface="Trade Gothic LT Std Bold" panose="00000800000000000000" pitchFamily="50" charset="0"/>
              </a:rPr>
              <a:t>Pensionsåldern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89BFD0D-F7FE-5D99-96BA-3C33BCA90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838"/>
            <a:ext cx="10515600" cy="4667250"/>
          </a:xfrm>
        </p:spPr>
        <p:txBody>
          <a:bodyPr>
            <a:normAutofit/>
          </a:bodyPr>
          <a:lstStyle/>
          <a:p>
            <a:endParaRPr lang="sv-SE" dirty="0"/>
          </a:p>
          <a:p>
            <a:r>
              <a:rPr lang="sv-SE" dirty="0"/>
              <a:t>Pensionsåldern har inte att göra med när man kan ta ut pension</a:t>
            </a:r>
          </a:p>
          <a:p>
            <a:endParaRPr lang="sv-SE" dirty="0"/>
          </a:p>
          <a:p>
            <a:r>
              <a:rPr lang="sv-SE" dirty="0"/>
              <a:t>Pensionsåldern i LAS är 69 år </a:t>
            </a:r>
          </a:p>
          <a:p>
            <a:r>
              <a:rPr lang="sv-SE" dirty="0"/>
              <a:t>Anställningen kan sägas upp tidigast det datum den anställde fyller 69 år</a:t>
            </a:r>
          </a:p>
          <a:p>
            <a:r>
              <a:rPr lang="sv-SE" dirty="0"/>
              <a:t>Skriftlig uppsägning</a:t>
            </a:r>
          </a:p>
          <a:p>
            <a:r>
              <a:rPr lang="sv-SE" dirty="0"/>
              <a:t>En månads uppsägningstid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0310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9AE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8C0FFD10-5CF1-6392-9980-29AB74ED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dirty="0">
                <a:solidFill>
                  <a:srgbClr val="6A2382"/>
                </a:solidFill>
                <a:latin typeface="Trade Gothic LT Std Bold" panose="00000800000000000000" pitchFamily="50" charset="0"/>
              </a:rPr>
              <a:t>Pensionssystemet</a:t>
            </a:r>
          </a:p>
        </p:txBody>
      </p:sp>
      <p:pic>
        <p:nvPicPr>
          <p:cNvPr id="1026" name="Picture 2" descr="Pensionen består av flera olika delar | Pensionsmyndigheten">
            <a:extLst>
              <a:ext uri="{FF2B5EF4-FFF2-40B4-BE49-F238E27FC236}">
                <a16:creationId xmlns:a16="http://schemas.microsoft.com/office/drawing/2014/main" id="{B70D5CBF-B4CF-78C3-6FFC-34B58DF0A49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723" y="1647921"/>
            <a:ext cx="7561886" cy="43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179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9AE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8C0FFD10-5CF1-6392-9980-29AB74ED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dirty="0">
                <a:solidFill>
                  <a:srgbClr val="6A2382"/>
                </a:solidFill>
                <a:latin typeface="Trade Gothic LT Std Bold" panose="00000800000000000000" pitchFamily="50" charset="0"/>
              </a:rPr>
              <a:t>Allmän pension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89BFD0D-F7FE-5D99-96BA-3C33BCA90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838"/>
            <a:ext cx="10515600" cy="4667250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Riktåldern styr när en anställd kan ta ut allmän pension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Riksdagen beslutar om </a:t>
            </a:r>
            <a:r>
              <a:rPr kumimoji="0" lang="sv-S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riktåldern</a:t>
            </a: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för närvarande 67 år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Lägsta åldern för allmän pension är tre år före </a:t>
            </a:r>
            <a:r>
              <a:rPr kumimoji="0" lang="sv-S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riktåldern</a:t>
            </a: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för närvarande 64 år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>
                <a:solidFill>
                  <a:prstClr val="black"/>
                </a:solidFill>
                <a:latin typeface="Calibri" panose="020F0502020204030204"/>
              </a:rPr>
              <a:t>18,5 % av pensionsgrundande inkomst avsätts till allmän pension (16 % till inkomstpension och 2,5 % till premiepension)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>
                <a:solidFill>
                  <a:prstClr val="black"/>
                </a:solidFill>
                <a:latin typeface="Calibri" panose="020F0502020204030204"/>
              </a:rPr>
              <a:t>Allmän pension ger ca 50 % av lönen som pensionär (pension)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1912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9AE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8C0FFD10-5CF1-6392-9980-29AB74ED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dirty="0">
                <a:solidFill>
                  <a:srgbClr val="6A2382"/>
                </a:solidFill>
                <a:latin typeface="Trade Gothic LT Std Bold" panose="00000800000000000000" pitchFamily="50" charset="0"/>
              </a:rPr>
              <a:t>Pensionsåldern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89BFD0D-F7FE-5D99-96BA-3C33BCA90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838"/>
            <a:ext cx="10515600" cy="4667250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Tjänstepension (ITP) kan tas ut från 55 års ålder.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Tänk på att tjänstepension är uppskjuten lön som börjar förbrukas när den anställde börjar ta ut den.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4485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9AE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8C0FFD10-5CF1-6392-9980-29AB74ED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dirty="0">
                <a:solidFill>
                  <a:srgbClr val="6A2382"/>
                </a:solidFill>
                <a:latin typeface="Trade Gothic LT Std Bold" panose="00000800000000000000" pitchFamily="50" charset="0"/>
              </a:rPr>
              <a:t>Tjänstepension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89BFD0D-F7FE-5D99-96BA-3C33BCA90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838"/>
            <a:ext cx="10515600" cy="4667250"/>
          </a:xfrm>
        </p:spPr>
        <p:txBody>
          <a:bodyPr>
            <a:normAutofit/>
          </a:bodyPr>
          <a:lstStyle/>
          <a:p>
            <a:r>
              <a:rPr lang="sv-SE" dirty="0"/>
              <a:t>Tjänstepension (ITP) är en kollektivavtalad pension som administreras av </a:t>
            </a:r>
            <a:r>
              <a:rPr lang="sv-SE" dirty="0" err="1"/>
              <a:t>Collectum</a:t>
            </a:r>
            <a:r>
              <a:rPr lang="sv-SE" dirty="0"/>
              <a:t> och tas hand om samt utbetalas av Alecta</a:t>
            </a:r>
          </a:p>
          <a:p>
            <a:r>
              <a:rPr lang="sv-SE" dirty="0"/>
              <a:t>Bransch- och löneavtal Trossamfund och Ekumeniska Organisationer är ett medarbetaravtal som gäller för samtliga anställda oavsett vad de arbetar med</a:t>
            </a:r>
          </a:p>
          <a:p>
            <a:r>
              <a:rPr lang="sv-SE" dirty="0"/>
              <a:t>Ingen uppdelning av tjänstemän och arbetare, alla är medarbetare</a:t>
            </a:r>
          </a:p>
          <a:p>
            <a:r>
              <a:rPr lang="sv-SE" u="sng" dirty="0"/>
              <a:t>Alla</a:t>
            </a:r>
            <a:r>
              <a:rPr lang="sv-SE" dirty="0"/>
              <a:t> anställda ska följaktligen omfattas av ITP via </a:t>
            </a:r>
            <a:r>
              <a:rPr lang="sv-SE" dirty="0" err="1"/>
              <a:t>Collectum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6166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820</Words>
  <Application>Microsoft Office PowerPoint</Application>
  <PresentationFormat>Bredbild</PresentationFormat>
  <Paragraphs>81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Trade Gothic LT Std Bold</vt:lpstr>
      <vt:lpstr>Trade Gothic LT Std Cn</vt:lpstr>
      <vt:lpstr>Trade Gothic Next Rounded</vt:lpstr>
      <vt:lpstr>Office-tema</vt:lpstr>
      <vt:lpstr>PowerPoint-presentation</vt:lpstr>
      <vt:lpstr>Arbetsgivaralliansen</vt:lpstr>
      <vt:lpstr>Innehåll</vt:lpstr>
      <vt:lpstr>Vad är pension</vt:lpstr>
      <vt:lpstr>Pensionsåldern</vt:lpstr>
      <vt:lpstr>Pensionssystemet</vt:lpstr>
      <vt:lpstr>Allmän pension</vt:lpstr>
      <vt:lpstr>Pensionsåldern</vt:lpstr>
      <vt:lpstr>Tjänstepension</vt:lpstr>
      <vt:lpstr>Tjänstepension, ITP2</vt:lpstr>
      <vt:lpstr>Tjänstepension, ITP2</vt:lpstr>
      <vt:lpstr>Tjänstepension, ITP1</vt:lpstr>
      <vt:lpstr> Flexpension (DTP) </vt:lpstr>
      <vt:lpstr> Flexpension – deltidspension (DTP) </vt:lpstr>
      <vt:lpstr>Flexpension – deltidspension (DTP)</vt:lpstr>
      <vt:lpstr>Tack!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Jan-Eric Rönngren</dc:creator>
  <cp:lastModifiedBy>Jan-Eric Rönngren</cp:lastModifiedBy>
  <cp:revision>19</cp:revision>
  <dcterms:created xsi:type="dcterms:W3CDTF">2024-01-18T09:05:04Z</dcterms:created>
  <dcterms:modified xsi:type="dcterms:W3CDTF">2024-01-20T07:53:47Z</dcterms:modified>
</cp:coreProperties>
</file>