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8" r:id="rId23"/>
  </p:sldIdLst>
  <p:sldSz cx="9144000" cy="5715000" type="screen16x1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Jirenius" initials="TJ" lastIdx="1" clrIdx="0">
    <p:extLst>
      <p:ext uri="{19B8F6BF-5375-455C-9EA6-DF929625EA0E}">
        <p15:presenceInfo xmlns:p15="http://schemas.microsoft.com/office/powerpoint/2012/main" userId="S::tomas.jirenius@se.abb.com::71b1a682-70e5-4df0-9032-c7846fa951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7A0"/>
    <a:srgbClr val="769535"/>
    <a:srgbClr val="9B2D2A"/>
    <a:srgbClr val="8B8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48" autoAdjust="0"/>
  </p:normalViewPr>
  <p:slideViewPr>
    <p:cSldViewPr>
      <p:cViewPr varScale="1">
        <p:scale>
          <a:sx n="100" d="100"/>
          <a:sy n="100" d="100"/>
        </p:scale>
        <p:origin x="96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818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0779D7F6-DD17-4714-91D8-244F3FA5CC60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617943F-9AA7-49B5-A2CA-43617A331ED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666E320-913C-46D4-BD03-8DE82F8E0A21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768350"/>
            <a:ext cx="61388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3A3322D-1735-4546-BF59-29729930EC2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Roller,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titeln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föredraget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utifrån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enkätundersökning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gjorde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höstas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TACK!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43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Dessa saker engagerar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63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Gott samarbete i många församlingar</a:t>
            </a:r>
          </a:p>
          <a:p>
            <a:r>
              <a:rPr lang="sv-SE" dirty="0"/>
              <a:t>Uppsägning jobbigt, ekonomi eller konflikter</a:t>
            </a:r>
          </a:p>
          <a:p>
            <a:r>
              <a:rPr lang="sv-SE" dirty="0"/>
              <a:t>Konflikter är det jag ska tala om.</a:t>
            </a:r>
          </a:p>
          <a:p>
            <a:r>
              <a:rPr lang="sv-SE" dirty="0"/>
              <a:t>Konflikter är inget konstigt, tänk </a:t>
            </a:r>
            <a:r>
              <a:rPr lang="sv-SE" dirty="0" err="1"/>
              <a:t>apostlagärnaingarna</a:t>
            </a:r>
            <a:r>
              <a:rPr lang="sv-SE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807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Församlingen som har en pastor eller pastorn som har en församling  - både och?!</a:t>
            </a:r>
          </a:p>
          <a:p>
            <a:r>
              <a:rPr lang="sv-SE" dirty="0"/>
              <a:t>Styrelsen aktiva i rekrytering av pastorn. </a:t>
            </a:r>
            <a:r>
              <a:rPr lang="sv-SE" dirty="0" err="1"/>
              <a:t>Anställnignsavtal</a:t>
            </a:r>
            <a:r>
              <a:rPr lang="sv-SE" dirty="0"/>
              <a:t>, arbetsbeskrivning, </a:t>
            </a:r>
          </a:p>
          <a:p>
            <a:r>
              <a:rPr lang="sv-SE" dirty="0"/>
              <a:t>Pastorn styr över teologi, undervisning, själavård, över mycket av verksamhet </a:t>
            </a:r>
          </a:p>
          <a:p>
            <a:r>
              <a:rPr lang="sv-SE" dirty="0"/>
              <a:t>Markus: Arbetsbeskrivning och konflikter – gräns mellan styrelse och pastor orsak till att pastorn slutar.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91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Andel som är aktiva efteråt.</a:t>
            </a:r>
          </a:p>
          <a:p>
            <a:r>
              <a:rPr lang="sv-SE" dirty="0"/>
              <a:t>Nuvarande ordf. svarat på hur många som är aktiva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21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Ska försöka vara snabb genom bakgrunden &amp;</a:t>
            </a:r>
          </a:p>
          <a:p>
            <a:r>
              <a:rPr lang="sv-SE" dirty="0"/>
              <a:t>Vägen in till ordförandeskapet, </a:t>
            </a:r>
          </a:p>
          <a:p>
            <a:r>
              <a:rPr lang="sv-SE" dirty="0"/>
              <a:t>Längs vägen – huvuddelen idag</a:t>
            </a:r>
          </a:p>
          <a:p>
            <a:r>
              <a:rPr lang="sv-SE" dirty="0"/>
              <a:t>Vägen ut och vägen vidare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86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GÖTEBORG,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Saronförsamlingen</a:t>
            </a:r>
            <a:r>
              <a:rPr lang="en-US" dirty="0"/>
              <a:t> 	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1181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 60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församlingar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LINKÖPING,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Ryttargårdskyrkan</a:t>
            </a:r>
            <a:r>
              <a:rPr lang="en-US" dirty="0"/>
              <a:t>   	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965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ÖREBRO,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Baptistförsamlingen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Filadelfia</a:t>
            </a:r>
            <a:r>
              <a:rPr lang="en-US" dirty="0"/>
              <a:t> 	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854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HUSKVARNA,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Kungsportskyrkan</a:t>
            </a:r>
            <a:r>
              <a:rPr lang="en-US" dirty="0"/>
              <a:t> 	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824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ÖREBRO,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Baptistförsamlingen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Immanuel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783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26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      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&lt;100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– 250  &gt;250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av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församlingar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66%  21%  13%</a:t>
            </a:r>
          </a:p>
          <a:p>
            <a:pPr rtl="0" eaLnBrk="1" fontAlgn="b" latinLnBrk="0" hangingPunct="1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respondenter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	35      20 	105</a:t>
            </a:r>
          </a:p>
          <a:p>
            <a:pPr rtl="0" eaLnBrk="1" fontAlgn="b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av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48%	33%   19%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20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30 % kvinnor och andelen ökar</a:t>
            </a:r>
          </a:p>
          <a:p>
            <a:r>
              <a:rPr lang="sv-SE" dirty="0"/>
              <a:t>Man har varit kristen länge, oftast vuxit upp i församlingen.</a:t>
            </a:r>
          </a:p>
          <a:p>
            <a:r>
              <a:rPr lang="sv-SE" dirty="0"/>
              <a:t>Ingemar nämnde vikten av att få med Unga. </a:t>
            </a:r>
          </a:p>
          <a:p>
            <a:r>
              <a:rPr lang="sv-SE" dirty="0"/>
              <a:t>=&gt; Dagens unga är morgondagens ledare.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6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Texten på bilden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90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kontinuerligt med coaching av medlemmarna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7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Valberedningen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viktig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Tänk</a:t>
            </a:r>
            <a:r>
              <a:rPr lang="en-US" dirty="0"/>
              <a:t> </a:t>
            </a:r>
            <a:r>
              <a:rPr lang="en-US" dirty="0" err="1"/>
              <a:t>bredare</a:t>
            </a:r>
            <a:r>
              <a:rPr lang="en-US" dirty="0"/>
              <a:t>, ta </a:t>
            </a:r>
            <a:r>
              <a:rPr lang="en-US" dirty="0" err="1"/>
              <a:t>hjälp</a:t>
            </a:r>
            <a:r>
              <a:rPr lang="en-US" dirty="0"/>
              <a:t> av </a:t>
            </a:r>
            <a:r>
              <a:rPr lang="en-US" dirty="0" err="1"/>
              <a:t>ledning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församling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Byte </a:t>
            </a:r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överraskning</a:t>
            </a:r>
            <a:r>
              <a:rPr lang="en-US" dirty="0"/>
              <a:t>, </a:t>
            </a:r>
            <a:r>
              <a:rPr lang="en-US" dirty="0" err="1"/>
              <a:t>förbered</a:t>
            </a:r>
            <a:r>
              <a:rPr lang="en-US" dirty="0"/>
              <a:t> i </a:t>
            </a:r>
            <a:r>
              <a:rPr lang="en-US" dirty="0" err="1"/>
              <a:t>tid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Enligt</a:t>
            </a: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svarar</a:t>
            </a:r>
            <a:r>
              <a:rPr lang="en-US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“Not take no for an answer“ - </a:t>
            </a:r>
            <a:r>
              <a:rPr lang="en-US" dirty="0" err="1"/>
              <a:t>låt</a:t>
            </a:r>
            <a:r>
              <a:rPr lang="en-US" dirty="0"/>
              <a:t> </a:t>
            </a:r>
            <a:r>
              <a:rPr lang="en-US" dirty="0" err="1"/>
              <a:t>uppgiften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sjunka</a:t>
            </a:r>
            <a:r>
              <a:rPr lang="en-US" dirty="0"/>
              <a:t> in. </a:t>
            </a:r>
            <a:r>
              <a:rPr lang="en-US" dirty="0" err="1"/>
              <a:t>Väldigt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hade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tänkt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Ordförande.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95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Hälften har varit ordförande mer än 7 år</a:t>
            </a:r>
          </a:p>
          <a:p>
            <a:endParaRPr lang="sv-SE" dirty="0"/>
          </a:p>
          <a:p>
            <a:r>
              <a:rPr lang="sv-SE" dirty="0"/>
              <a:t>Pastorer kommer och går, men ordförande  består…..</a:t>
            </a:r>
          </a:p>
          <a:p>
            <a:r>
              <a:rPr lang="en-US" dirty="0"/>
              <a:t>Markus </a:t>
            </a:r>
            <a:r>
              <a:rPr lang="en-US" dirty="0" err="1"/>
              <a:t>talade</a:t>
            </a:r>
            <a:r>
              <a:rPr lang="en-US" dirty="0"/>
              <a:t> om </a:t>
            </a:r>
            <a:r>
              <a:rPr lang="en-US" dirty="0" err="1"/>
              <a:t>pastorn</a:t>
            </a:r>
            <a:endParaRPr lang="en-US" dirty="0"/>
          </a:p>
          <a:p>
            <a:r>
              <a:rPr lang="en-US" dirty="0" err="1"/>
              <a:t>Pastorn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ahr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församling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församlingen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har </a:t>
            </a:r>
            <a:r>
              <a:rPr lang="en-US" dirty="0" err="1"/>
              <a:t>en</a:t>
            </a:r>
            <a:r>
              <a:rPr lang="en-US" dirty="0"/>
              <a:t> pastor?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3322D-1735-4546-BF59-29729930EC2E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76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Nära2020_bi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444771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57635"/>
            <a:ext cx="7772400" cy="1225021"/>
          </a:xfrm>
        </p:spPr>
        <p:txBody>
          <a:bodyPr/>
          <a:lstStyle>
            <a:lvl1pPr>
              <a:defRPr>
                <a:solidFill>
                  <a:srgbClr val="990099"/>
                </a:solidFill>
                <a:latin typeface="Rockwell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7972-D216-4CD5-8387-A7F046BD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26B0-1946-41B8-92D3-7CC57F31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22B26-FBC5-4FDF-93C1-57E82FB2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EA81-4BD3-44E7-A64A-B9F7383945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670B-1B9C-48B1-909F-680F3701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0845-2851-4F74-AE92-093BA5E2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594-8446-47E8-A1B7-D844CF87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>
                <a:solidFill>
                  <a:srgbClr val="990099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våg_blå_1234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2700808" y="-262847"/>
            <a:ext cx="14341957" cy="2412520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>
                <a:solidFill>
                  <a:srgbClr val="4D4D4D"/>
                </a:solidFill>
              </a:defRPr>
            </a:lvl1pPr>
            <a:lvl2pPr>
              <a:defRPr sz="2400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1800">
                <a:solidFill>
                  <a:srgbClr val="4D4D4D"/>
                </a:solidFill>
              </a:defRPr>
            </a:lvl4pPr>
            <a:lvl5pPr>
              <a:defRPr sz="18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>
                <a:solidFill>
                  <a:srgbClr val="4D4D4D"/>
                </a:solidFill>
              </a:defRPr>
            </a:lvl1pPr>
            <a:lvl2pPr>
              <a:defRPr sz="2400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1800">
                <a:solidFill>
                  <a:srgbClr val="4D4D4D"/>
                </a:solidFill>
              </a:defRPr>
            </a:lvl4pPr>
            <a:lvl5pPr>
              <a:defRPr sz="18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600">
                <a:solidFill>
                  <a:srgbClr val="4D4D4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600">
                <a:solidFill>
                  <a:srgbClr val="4D4D4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F2A-ADF9-4106-9EC0-2C0083B4B96D}" type="datetimeFigureOut">
              <a:rPr lang="sv-SE" smtClean="0"/>
              <a:pPr/>
              <a:t>2021-01-30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060B-A362-42D3-B855-40D61B38F75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0" descr="EFK logo_farg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96336" y="4897727"/>
            <a:ext cx="1330832" cy="635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0099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CD6755-8C8E-4366-8FE9-17023F897946}"/>
              </a:ext>
            </a:extLst>
          </p:cNvPr>
          <p:cNvSpPr/>
          <p:nvPr/>
        </p:nvSpPr>
        <p:spPr>
          <a:xfrm>
            <a:off x="107504" y="2209428"/>
            <a:ext cx="892899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15516" y="2425452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Vägen</a:t>
            </a:r>
            <a:r>
              <a:rPr lang="en-US" dirty="0"/>
              <a:t> in, </a:t>
            </a:r>
            <a:r>
              <a:rPr lang="en-US" dirty="0" err="1"/>
              <a:t>vägen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vägen</a:t>
            </a:r>
            <a:r>
              <a:rPr lang="en-US" dirty="0"/>
              <a:t> </a:t>
            </a:r>
            <a:r>
              <a:rPr lang="en-US" dirty="0" err="1"/>
              <a:t>vidare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BC6075-6E12-4F8B-9810-CCD461363497}"/>
              </a:ext>
            </a:extLst>
          </p:cNvPr>
          <p:cNvSpPr txBox="1">
            <a:spLocks/>
          </p:cNvSpPr>
          <p:nvPr/>
        </p:nvSpPr>
        <p:spPr>
          <a:xfrm>
            <a:off x="1799692" y="3181536"/>
            <a:ext cx="5544616" cy="4320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Ordförande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församling</a:t>
            </a:r>
            <a:r>
              <a:rPr lang="en-US" dirty="0"/>
              <a:t>,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då</a:t>
            </a:r>
            <a:r>
              <a:rPr lang="en-US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483C7D-AB77-4303-ACFF-6614C6C9F7B0}"/>
              </a:ext>
            </a:extLst>
          </p:cNvPr>
          <p:cNvSpPr/>
          <p:nvPr/>
        </p:nvSpPr>
        <p:spPr>
          <a:xfrm>
            <a:off x="1187624" y="4269321"/>
            <a:ext cx="7128792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Slutsatserna</a:t>
            </a:r>
            <a:r>
              <a:rPr lang="en-US" sz="2000" dirty="0">
                <a:solidFill>
                  <a:srgbClr val="4D4D4D"/>
                </a:solidFill>
              </a:rPr>
              <a:t> </a:t>
            </a:r>
            <a:r>
              <a:rPr lang="en-US" sz="2000" dirty="0" err="1">
                <a:solidFill>
                  <a:srgbClr val="4D4D4D"/>
                </a:solidFill>
              </a:rPr>
              <a:t>från</a:t>
            </a:r>
            <a:r>
              <a:rPr lang="en-US" sz="2000" dirty="0">
                <a:solidFill>
                  <a:srgbClr val="4D4D4D"/>
                </a:solidFill>
              </a:rPr>
              <a:t> </a:t>
            </a:r>
            <a:r>
              <a:rPr lang="en-US" sz="2000" dirty="0" err="1">
                <a:solidFill>
                  <a:srgbClr val="4D4D4D"/>
                </a:solidFill>
              </a:rPr>
              <a:t>en</a:t>
            </a:r>
            <a:r>
              <a:rPr lang="en-US" sz="2000" dirty="0">
                <a:solidFill>
                  <a:srgbClr val="4D4D4D"/>
                </a:solidFill>
              </a:rPr>
              <a:t> </a:t>
            </a:r>
            <a:r>
              <a:rPr lang="en-US" sz="2000" dirty="0" err="1">
                <a:solidFill>
                  <a:srgbClr val="4D4D4D"/>
                </a:solidFill>
              </a:rPr>
              <a:t>enkätundersökning</a:t>
            </a:r>
            <a:r>
              <a:rPr lang="en-US" sz="2000" dirty="0">
                <a:solidFill>
                  <a:srgbClr val="4D4D4D"/>
                </a:solidFill>
              </a:rPr>
              <a:t> bland EFKs </a:t>
            </a:r>
            <a:r>
              <a:rPr lang="en-US" sz="2000" dirty="0" err="1">
                <a:solidFill>
                  <a:srgbClr val="4D4D4D"/>
                </a:solidFill>
              </a:rPr>
              <a:t>ordförande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0CE8-B879-4F06-BB1D-7E0EC402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738664"/>
          </a:xfrm>
        </p:spPr>
        <p:txBody>
          <a:bodyPr>
            <a:normAutofit fontScale="90000"/>
          </a:bodyPr>
          <a:lstStyle/>
          <a:p>
            <a:r>
              <a:rPr lang="sv-SE" dirty="0"/>
              <a:t>Hur länge har man varit ordförande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0A7D5-2E05-403F-A331-FFB75BFD899B}"/>
              </a:ext>
            </a:extLst>
          </p:cNvPr>
          <p:cNvSpPr/>
          <p:nvPr/>
        </p:nvSpPr>
        <p:spPr>
          <a:xfrm>
            <a:off x="8109538" y="0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F8452-F079-405D-8447-08C89BB9C9E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r="47501"/>
          <a:stretch/>
        </p:blipFill>
        <p:spPr>
          <a:xfrm>
            <a:off x="827584" y="1206538"/>
            <a:ext cx="4032447" cy="3883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5AF5F-4177-4B50-B1EC-B54D31F0559C}"/>
              </a:ext>
            </a:extLst>
          </p:cNvPr>
          <p:cNvSpPr txBox="1"/>
          <p:nvPr/>
        </p:nvSpPr>
        <p:spPr>
          <a:xfrm>
            <a:off x="5076056" y="3871870"/>
            <a:ext cx="382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I mindre församlingar är det vanligare att man sitter längre tid</a:t>
            </a:r>
            <a:endParaRPr lang="en-US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32E82-AB63-45B7-B3BF-557B16AF8C4F}"/>
              </a:ext>
            </a:extLst>
          </p:cNvPr>
          <p:cNvSpPr/>
          <p:nvPr/>
        </p:nvSpPr>
        <p:spPr>
          <a:xfrm>
            <a:off x="2267744" y="1006483"/>
            <a:ext cx="1477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Nuvarande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CA23B5-582B-42AB-9980-F00F5514DA3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2050" b="27400"/>
          <a:stretch/>
        </p:blipFill>
        <p:spPr>
          <a:xfrm>
            <a:off x="4932040" y="1400580"/>
            <a:ext cx="1916831" cy="24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4BE8-5FBD-4220-8363-A1FCCA49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84418"/>
          </a:xfrm>
        </p:spPr>
        <p:txBody>
          <a:bodyPr>
            <a:normAutofit fontScale="90000"/>
          </a:bodyPr>
          <a:lstStyle/>
          <a:p>
            <a:r>
              <a:rPr lang="sv-SE" dirty="0"/>
              <a:t>Vad som engagerar ordföranden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F7E14-A21A-49CF-9718-559D954D5AB7}"/>
              </a:ext>
            </a:extLst>
          </p:cNvPr>
          <p:cNvSpPr/>
          <p:nvPr/>
        </p:nvSpPr>
        <p:spPr>
          <a:xfrm>
            <a:off x="8168453" y="0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08FBB-5EA6-40A6-9C86-7574BC7844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" y="1489348"/>
            <a:ext cx="6624737" cy="3816424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FABE0-08A1-485B-9F83-8B4A66B23EDB}"/>
              </a:ext>
            </a:extLst>
          </p:cNvPr>
          <p:cNvSpPr txBox="1"/>
          <p:nvPr/>
        </p:nvSpPr>
        <p:spPr>
          <a:xfrm>
            <a:off x="3923928" y="2137420"/>
            <a:ext cx="5164931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100" dirty="0"/>
              <a:t>Församlingsutveckling, vision och förnyelse</a:t>
            </a:r>
          </a:p>
          <a:p>
            <a:r>
              <a:rPr lang="sv-SE" sz="2100" dirty="0"/>
              <a:t>Utåtriktad verksamhet, evangelisation</a:t>
            </a:r>
          </a:p>
          <a:p>
            <a:r>
              <a:rPr lang="sv-SE" sz="2100" dirty="0"/>
              <a:t>Personliga möten, själavård, Herde</a:t>
            </a:r>
          </a:p>
          <a:p>
            <a:r>
              <a:rPr lang="sv-SE" sz="2100" dirty="0"/>
              <a:t>Ledarskap</a:t>
            </a:r>
          </a:p>
          <a:p>
            <a:r>
              <a:rPr lang="sv-SE" sz="2100" dirty="0"/>
              <a:t>Administration, planering, ekonomi, fastighet</a:t>
            </a:r>
            <a:endParaRPr lang="en-US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8653B-52D3-49C2-9792-BD1869E44B12}"/>
              </a:ext>
            </a:extLst>
          </p:cNvPr>
          <p:cNvSpPr/>
          <p:nvPr/>
        </p:nvSpPr>
        <p:spPr>
          <a:xfrm>
            <a:off x="1115616" y="1037069"/>
            <a:ext cx="1477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Nuvarande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84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9750-A906-49ED-8AD6-72E574CE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756592"/>
          </a:xfrm>
        </p:spPr>
        <p:txBody>
          <a:bodyPr>
            <a:normAutofit fontScale="90000"/>
          </a:bodyPr>
          <a:lstStyle/>
          <a:p>
            <a:r>
              <a:rPr lang="sv-SE" dirty="0"/>
              <a:t>Vad är jobbigt?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27E6-BADF-4798-A235-BC59ADB2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5292"/>
            <a:ext cx="3175082" cy="4608512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I de flesta församlingar är samarbetet gott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800" dirty="0"/>
              <a:t>Konflikter är jobbigt!</a:t>
            </a:r>
            <a:endParaRPr lang="sv-SE" dirty="0"/>
          </a:p>
          <a:p>
            <a:endParaRPr lang="sv-SE" dirty="0"/>
          </a:p>
          <a:p>
            <a:r>
              <a:rPr lang="sv-SE" sz="2800" dirty="0"/>
              <a:t>Uppsägning jobbigast </a:t>
            </a:r>
            <a:br>
              <a:rPr lang="sv-SE" sz="2800" dirty="0"/>
            </a:br>
            <a:r>
              <a:rPr lang="sv-SE" sz="1500" dirty="0"/>
              <a:t>(men inte så vanligt)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33A29-A4CB-4022-99DC-16526513591B}"/>
              </a:ext>
            </a:extLst>
          </p:cNvPr>
          <p:cNvSpPr/>
          <p:nvPr/>
        </p:nvSpPr>
        <p:spPr>
          <a:xfrm>
            <a:off x="8107306" y="-5680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1D412-1696-41F5-A7C0-BEEF85B7CD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985292"/>
            <a:ext cx="3312368" cy="468977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165B4B-DB9D-4497-8618-961F8838CB83}"/>
              </a:ext>
            </a:extLst>
          </p:cNvPr>
          <p:cNvSpPr/>
          <p:nvPr/>
        </p:nvSpPr>
        <p:spPr>
          <a:xfrm>
            <a:off x="4913328" y="642089"/>
            <a:ext cx="1477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Nuvarande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969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47BB-B95F-43D8-8F0D-142E1522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</p:spPr>
        <p:txBody>
          <a:bodyPr>
            <a:noAutofit/>
          </a:bodyPr>
          <a:lstStyle/>
          <a:p>
            <a:r>
              <a:rPr lang="sv-SE" sz="3600" dirty="0"/>
              <a:t>Maktfördelningen – olika för olika frågor…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B518-285F-427E-8377-DF75C3B0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79019"/>
            <a:ext cx="2105156" cy="1339454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Ekonomi</a:t>
            </a:r>
          </a:p>
          <a:p>
            <a:r>
              <a:rPr lang="sv-SE" dirty="0"/>
              <a:t>Löner</a:t>
            </a:r>
          </a:p>
          <a:p>
            <a:r>
              <a:rPr lang="sv-SE" dirty="0"/>
              <a:t>Anställningar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CA2E5-19B2-4AE0-8FBF-14FEB2E82DE0}"/>
              </a:ext>
            </a:extLst>
          </p:cNvPr>
          <p:cNvSpPr/>
          <p:nvPr/>
        </p:nvSpPr>
        <p:spPr>
          <a:xfrm>
            <a:off x="8107306" y="0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F132C-DDBB-4DD8-A708-B69C4C28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0" y="1700391"/>
            <a:ext cx="8045041" cy="13394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EF3960-DB91-4C1D-BDBD-78268065330B}"/>
              </a:ext>
            </a:extLst>
          </p:cNvPr>
          <p:cNvSpPr txBox="1">
            <a:spLocks/>
          </p:cNvSpPr>
          <p:nvPr/>
        </p:nvSpPr>
        <p:spPr>
          <a:xfrm>
            <a:off x="3519422" y="3558870"/>
            <a:ext cx="2105156" cy="13394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sv-SE" sz="2200" dirty="0">
                <a:solidFill>
                  <a:srgbClr val="4D4D4D"/>
                </a:solidFill>
              </a:rPr>
              <a:t>Teologi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sv-SE" sz="2200" dirty="0">
                <a:solidFill>
                  <a:srgbClr val="4D4D4D"/>
                </a:solidFill>
              </a:rPr>
              <a:t>Själavård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CBD3D0-2EB4-430A-9E67-A3D602C6900E}"/>
              </a:ext>
            </a:extLst>
          </p:cNvPr>
          <p:cNvSpPr txBox="1">
            <a:spLocks/>
          </p:cNvSpPr>
          <p:nvPr/>
        </p:nvSpPr>
        <p:spPr>
          <a:xfrm>
            <a:off x="5868144" y="3579019"/>
            <a:ext cx="2981495" cy="13394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sv-SE" sz="2200" dirty="0">
                <a:solidFill>
                  <a:srgbClr val="4D4D4D"/>
                </a:solidFill>
              </a:rPr>
              <a:t>Församlingsutveckling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sv-SE" sz="2200" dirty="0">
                <a:solidFill>
                  <a:srgbClr val="4D4D4D"/>
                </a:solidFill>
              </a:rPr>
              <a:t>Inriktning &amp; strategi</a:t>
            </a:r>
            <a:endParaRPr lang="en-US" sz="2200" dirty="0">
              <a:solidFill>
                <a:srgbClr val="4D4D4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3B44D-AEB6-40BF-9561-CFD1231BE419}"/>
              </a:ext>
            </a:extLst>
          </p:cNvPr>
          <p:cNvSpPr/>
          <p:nvPr/>
        </p:nvSpPr>
        <p:spPr>
          <a:xfrm>
            <a:off x="7392702" y="3003331"/>
            <a:ext cx="14569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(</a:t>
            </a:r>
            <a:r>
              <a:rPr lang="en-US" sz="1350" dirty="0" err="1">
                <a:latin typeface="Times New Roman" panose="02020603050405020304" pitchFamily="18" charset="0"/>
                <a:ea typeface="Arial Unicode MS"/>
              </a:rPr>
              <a:t>Arenander</a:t>
            </a:r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, 2013)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69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47BB-B95F-43D8-8F0D-142E1522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769"/>
            <a:ext cx="7886700" cy="672689"/>
          </a:xfrm>
        </p:spPr>
        <p:txBody>
          <a:bodyPr>
            <a:normAutofit fontScale="90000"/>
          </a:bodyPr>
          <a:lstStyle/>
          <a:p>
            <a:r>
              <a:rPr lang="sv-SE" dirty="0"/>
              <a:t>Hur bygger vi goda ledarteam?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B518-285F-427E-8377-DF75C3B0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4" y="4957431"/>
            <a:ext cx="6811895" cy="449543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Församlingsledningen behöver ha del av alla olika gåvor!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CA2E5-19B2-4AE0-8FBF-14FEB2E82DE0}"/>
              </a:ext>
            </a:extLst>
          </p:cNvPr>
          <p:cNvSpPr/>
          <p:nvPr/>
        </p:nvSpPr>
        <p:spPr>
          <a:xfrm>
            <a:off x="8107306" y="1425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67C09-00A2-4523-9A82-4E48DA8D1327}"/>
              </a:ext>
            </a:extLst>
          </p:cNvPr>
          <p:cNvPicPr/>
          <p:nvPr/>
        </p:nvPicPr>
        <p:blipFill rotWithShape="1">
          <a:blip r:embed="rId2"/>
          <a:srcRect l="574" t="1843" r="682"/>
          <a:stretch/>
        </p:blipFill>
        <p:spPr bwMode="auto">
          <a:xfrm>
            <a:off x="628650" y="1447823"/>
            <a:ext cx="2537195" cy="3303602"/>
          </a:xfrm>
          <a:prstGeom prst="rect">
            <a:avLst/>
          </a:prstGeom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C61B46F-5C8C-4D29-B0B1-4CE5F9206231}"/>
              </a:ext>
            </a:extLst>
          </p:cNvPr>
          <p:cNvSpPr/>
          <p:nvPr/>
        </p:nvSpPr>
        <p:spPr>
          <a:xfrm>
            <a:off x="5430579" y="1370352"/>
            <a:ext cx="1786270" cy="1722391"/>
          </a:xfrm>
          <a:prstGeom prst="flowChartConnector">
            <a:avLst/>
          </a:prstGeom>
          <a:solidFill>
            <a:srgbClr val="FF0000">
              <a:alpha val="6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/>
              <a:t>Pastor</a:t>
            </a:r>
            <a:endParaRPr lang="en-US" sz="15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BE55ED1-96B3-4257-84A4-814CA0D0BAF6}"/>
              </a:ext>
            </a:extLst>
          </p:cNvPr>
          <p:cNvSpPr/>
          <p:nvPr/>
        </p:nvSpPr>
        <p:spPr>
          <a:xfrm>
            <a:off x="4300870" y="1955142"/>
            <a:ext cx="1786270" cy="1722391"/>
          </a:xfrm>
          <a:prstGeom prst="flowChartConnector">
            <a:avLst/>
          </a:prstGeom>
          <a:solidFill>
            <a:srgbClr val="92D050">
              <a:alpha val="6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/>
              <a:t>Ordförande</a:t>
            </a:r>
            <a:endParaRPr lang="en-US" sz="15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19F791C-9CE9-45CC-BFC0-29DB8D13B56A}"/>
              </a:ext>
            </a:extLst>
          </p:cNvPr>
          <p:cNvSpPr/>
          <p:nvPr/>
        </p:nvSpPr>
        <p:spPr>
          <a:xfrm>
            <a:off x="5313621" y="2783152"/>
            <a:ext cx="1786270" cy="1722391"/>
          </a:xfrm>
          <a:prstGeom prst="flowChartConnector">
            <a:avLst/>
          </a:prstGeom>
          <a:solidFill>
            <a:schemeClr val="accent1">
              <a:alpha val="631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/>
              <a:t>Kassör</a:t>
            </a:r>
            <a:endParaRPr lang="en-US" sz="1500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3BAAF2C-D0FF-4AD7-88F6-7EF7544C391E}"/>
              </a:ext>
            </a:extLst>
          </p:cNvPr>
          <p:cNvSpPr/>
          <p:nvPr/>
        </p:nvSpPr>
        <p:spPr>
          <a:xfrm>
            <a:off x="6565605" y="2186400"/>
            <a:ext cx="1786270" cy="1722391"/>
          </a:xfrm>
          <a:prstGeom prst="flowChartConnector">
            <a:avLst/>
          </a:prstGeom>
          <a:solidFill>
            <a:srgbClr val="7030A0">
              <a:alpha val="6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/>
              <a:t>Äldste</a:t>
            </a:r>
            <a:endParaRPr lang="en-US" sz="1500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BDAEE9A-9D2D-4D4F-8445-3E18C75F9393}"/>
              </a:ext>
            </a:extLst>
          </p:cNvPr>
          <p:cNvSpPr/>
          <p:nvPr/>
        </p:nvSpPr>
        <p:spPr>
          <a:xfrm>
            <a:off x="4033728" y="2989158"/>
            <a:ext cx="1786270" cy="1722391"/>
          </a:xfrm>
          <a:prstGeom prst="flowChartConnector">
            <a:avLst/>
          </a:prstGeom>
          <a:solidFill>
            <a:srgbClr val="FF0000">
              <a:alpha val="6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/>
              <a:t>Styrelse</a:t>
            </a:r>
          </a:p>
          <a:p>
            <a:pPr algn="ctr"/>
            <a:r>
              <a:rPr lang="sv-SE" sz="1500" dirty="0"/>
              <a:t>medlemmar</a:t>
            </a:r>
            <a:endParaRPr lang="en-US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1F520-3ABA-477B-A0E6-1637574D1512}"/>
              </a:ext>
            </a:extLst>
          </p:cNvPr>
          <p:cNvSpPr txBox="1"/>
          <p:nvPr/>
        </p:nvSpPr>
        <p:spPr>
          <a:xfrm>
            <a:off x="395536" y="1162866"/>
            <a:ext cx="2929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Nuvarande ordf. självskattning av gåvor</a:t>
            </a: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01D3B-3670-402E-9A68-3ADC9C359457}"/>
              </a:ext>
            </a:extLst>
          </p:cNvPr>
          <p:cNvSpPr txBox="1"/>
          <p:nvPr/>
        </p:nvSpPr>
        <p:spPr>
          <a:xfrm>
            <a:off x="7378995" y="3923035"/>
            <a:ext cx="157627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/>
              <a:t>Kanske kan ”Gåvornas 3 färger” användas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3147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47BB-B95F-43D8-8F0D-142E1522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</p:spPr>
        <p:txBody>
          <a:bodyPr>
            <a:noAutofit/>
          </a:bodyPr>
          <a:lstStyle/>
          <a:p>
            <a:r>
              <a:rPr lang="sv-SE" sz="3600" dirty="0"/>
              <a:t>Maktfördelningen – När kärvar det till sig?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B518-285F-427E-8377-DF75C3B0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02304"/>
            <a:ext cx="8201025" cy="1339454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Avsaknad av respekt för andras gåvor och inte ser att man kompletterar varandra</a:t>
            </a:r>
          </a:p>
          <a:p>
            <a:r>
              <a:rPr lang="sv-SE" dirty="0"/>
              <a:t>När ordförande vill ”lite mer” och kommer in på pastorns områdessfär eller vice versa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CA2E5-19B2-4AE0-8FBF-14FEB2E82DE0}"/>
              </a:ext>
            </a:extLst>
          </p:cNvPr>
          <p:cNvSpPr/>
          <p:nvPr/>
        </p:nvSpPr>
        <p:spPr>
          <a:xfrm>
            <a:off x="8152210" y="21269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F132C-DDBB-4DD8-A708-B69C4C28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80" y="1700391"/>
            <a:ext cx="8045041" cy="1339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92DC87-E691-4A8E-AE6A-663A8A6AD52D}"/>
              </a:ext>
            </a:extLst>
          </p:cNvPr>
          <p:cNvSpPr/>
          <p:nvPr/>
        </p:nvSpPr>
        <p:spPr>
          <a:xfrm>
            <a:off x="6228184" y="4441676"/>
            <a:ext cx="27767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Se </a:t>
            </a:r>
            <a:r>
              <a:rPr lang="en-US" sz="1350" dirty="0" err="1">
                <a:latin typeface="Times New Roman" panose="02020603050405020304" pitchFamily="18" charset="0"/>
                <a:ea typeface="Arial Unicode MS"/>
              </a:rPr>
              <a:t>även</a:t>
            </a:r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 Andersson &amp; </a:t>
            </a:r>
            <a:r>
              <a:rPr lang="en-US" sz="1350" dirty="0" err="1">
                <a:latin typeface="Times New Roman" panose="02020603050405020304" pitchFamily="18" charset="0"/>
                <a:ea typeface="Arial Unicode MS"/>
              </a:rPr>
              <a:t>Frändås</a:t>
            </a:r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 (2018)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038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47BB-B95F-43D8-8F0D-142E1522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092"/>
            <a:ext cx="8229600" cy="952500"/>
          </a:xfrm>
        </p:spPr>
        <p:txBody>
          <a:bodyPr/>
          <a:lstStyle/>
          <a:p>
            <a:r>
              <a:rPr lang="sv-SE" dirty="0"/>
              <a:t>Var man tar stöd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B518-285F-427E-8377-DF75C3B0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61356"/>
            <a:ext cx="3431598" cy="3364706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Oftast någon i ens närhet, som ofta är emotionellt med i eventuell konflikt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Mer sällan utanför församlingen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CA2E5-19B2-4AE0-8FBF-14FEB2E82DE0}"/>
              </a:ext>
            </a:extLst>
          </p:cNvPr>
          <p:cNvSpPr/>
          <p:nvPr/>
        </p:nvSpPr>
        <p:spPr>
          <a:xfrm>
            <a:off x="8110672" y="0"/>
            <a:ext cx="10366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Längs vägen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9C765-F516-445C-A402-A78F14B57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79912" y="947390"/>
            <a:ext cx="3686399" cy="46464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35793-FA17-480E-926A-00BA94896E6C}"/>
              </a:ext>
            </a:extLst>
          </p:cNvPr>
          <p:cNvSpPr txBox="1"/>
          <p:nvPr/>
        </p:nvSpPr>
        <p:spPr>
          <a:xfrm>
            <a:off x="4995397" y="681790"/>
            <a:ext cx="2929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Nuvarande ordf. bedömning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1239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DD40A5-6E83-495B-BFEB-D46A578BB9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63" y="1635880"/>
            <a:ext cx="6020982" cy="379337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E4BE8-5FBD-4220-8363-A1FCCA49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1174"/>
            <a:ext cx="9144001" cy="738664"/>
          </a:xfrm>
        </p:spPr>
        <p:txBody>
          <a:bodyPr>
            <a:noAutofit/>
          </a:bodyPr>
          <a:lstStyle/>
          <a:p>
            <a:r>
              <a:rPr lang="sv-SE" sz="3200" dirty="0"/>
              <a:t>Vad som gör att man slutar – positivt upplevt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F7E14-A21A-49CF-9718-559D954D5AB7}"/>
              </a:ext>
            </a:extLst>
          </p:cNvPr>
          <p:cNvSpPr/>
          <p:nvPr/>
        </p:nvSpPr>
        <p:spPr>
          <a:xfrm>
            <a:off x="8340026" y="-10927"/>
            <a:ext cx="8020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ut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FABE0-08A1-485B-9F83-8B4A66B23EDB}"/>
              </a:ext>
            </a:extLst>
          </p:cNvPr>
          <p:cNvSpPr txBox="1"/>
          <p:nvPr/>
        </p:nvSpPr>
        <p:spPr>
          <a:xfrm>
            <a:off x="3828500" y="1228130"/>
            <a:ext cx="428217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100" dirty="0"/>
              <a:t>Slutade därför att jag själv ville och lät församlingen hitta ny ordförande</a:t>
            </a:r>
          </a:p>
          <a:p>
            <a:r>
              <a:rPr lang="sv-SE" sz="2100" dirty="0"/>
              <a:t>Hade slutfört det jag tänkt och det var dags att någon ny tog vid.</a:t>
            </a:r>
          </a:p>
          <a:p>
            <a:r>
              <a:rPr lang="sv-SE" sz="2100" dirty="0"/>
              <a:t>Satt den mandatperiod jag blivit vald på och lämnade över till nästa.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92927-C394-43A1-8098-826FEB0D988B}"/>
              </a:ext>
            </a:extLst>
          </p:cNvPr>
          <p:cNvSpPr/>
          <p:nvPr/>
        </p:nvSpPr>
        <p:spPr>
          <a:xfrm>
            <a:off x="3616037" y="1353417"/>
            <a:ext cx="212463" cy="200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69A9E-4F69-4CFD-95F3-75D7D5E05AD8}"/>
              </a:ext>
            </a:extLst>
          </p:cNvPr>
          <p:cNvSpPr/>
          <p:nvPr/>
        </p:nvSpPr>
        <p:spPr>
          <a:xfrm>
            <a:off x="3624105" y="1988507"/>
            <a:ext cx="212463" cy="200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BBAD4-1CBC-4899-9613-046357A937BF}"/>
              </a:ext>
            </a:extLst>
          </p:cNvPr>
          <p:cNvSpPr/>
          <p:nvPr/>
        </p:nvSpPr>
        <p:spPr>
          <a:xfrm>
            <a:off x="3626153" y="2612439"/>
            <a:ext cx="212463" cy="200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F17E8-2EFE-47FB-9410-CBA461A8394C}"/>
              </a:ext>
            </a:extLst>
          </p:cNvPr>
          <p:cNvSpPr/>
          <p:nvPr/>
        </p:nvSpPr>
        <p:spPr>
          <a:xfrm>
            <a:off x="3683577" y="3625818"/>
            <a:ext cx="212463" cy="200350"/>
          </a:xfrm>
          <a:prstGeom prst="rect">
            <a:avLst/>
          </a:prstGeom>
          <a:solidFill>
            <a:srgbClr val="F26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BEFBE-F768-4794-9AF0-2D4D2EF7F7C6}"/>
              </a:ext>
            </a:extLst>
          </p:cNvPr>
          <p:cNvSpPr txBox="1"/>
          <p:nvPr/>
        </p:nvSpPr>
        <p:spPr>
          <a:xfrm>
            <a:off x="8448093" y="2416231"/>
            <a:ext cx="6959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76%</a:t>
            </a:r>
            <a:endParaRPr lang="en-US" sz="2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7ADC3-1CE8-4E1F-A9C5-76230D652CEE}"/>
              </a:ext>
            </a:extLst>
          </p:cNvPr>
          <p:cNvSpPr/>
          <p:nvPr/>
        </p:nvSpPr>
        <p:spPr>
          <a:xfrm>
            <a:off x="1259632" y="1421371"/>
            <a:ext cx="1807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Tidigare ordf.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10867-F6F1-49FB-AFE7-5B6550BDFFF5}"/>
              </a:ext>
            </a:extLst>
          </p:cNvPr>
          <p:cNvSpPr/>
          <p:nvPr/>
        </p:nvSpPr>
        <p:spPr>
          <a:xfrm>
            <a:off x="3995790" y="3217540"/>
            <a:ext cx="2592288" cy="203132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3A6D3-CD5E-445F-BB6B-E8EF7D48FF05}"/>
              </a:ext>
            </a:extLst>
          </p:cNvPr>
          <p:cNvSpPr/>
          <p:nvPr/>
        </p:nvSpPr>
        <p:spPr>
          <a:xfrm>
            <a:off x="3903834" y="3534878"/>
            <a:ext cx="4498347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2100" dirty="0"/>
              <a:t>Slutade eftersom jag flyttade från orten</a:t>
            </a:r>
            <a:endParaRPr lang="en-US" sz="21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EE567D6-3818-42A1-897F-A4D5B52DA387}"/>
              </a:ext>
            </a:extLst>
          </p:cNvPr>
          <p:cNvSpPr/>
          <p:nvPr/>
        </p:nvSpPr>
        <p:spPr>
          <a:xfrm>
            <a:off x="8210422" y="1313420"/>
            <a:ext cx="237671" cy="26138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11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DD40A5-6E83-495B-BFEB-D46A578BB9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63" y="1635880"/>
            <a:ext cx="6020982" cy="379337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E4BE8-5FBD-4220-8363-A1FCCA49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80"/>
            <a:ext cx="9144000" cy="872724"/>
          </a:xfrm>
        </p:spPr>
        <p:txBody>
          <a:bodyPr>
            <a:noAutofit/>
          </a:bodyPr>
          <a:lstStyle/>
          <a:p>
            <a:r>
              <a:rPr lang="sv-SE" sz="3200" dirty="0"/>
              <a:t>Vad som gör att man slutar – negativt upplevt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F7E14-A21A-49CF-9718-559D954D5AB7}"/>
              </a:ext>
            </a:extLst>
          </p:cNvPr>
          <p:cNvSpPr/>
          <p:nvPr/>
        </p:nvSpPr>
        <p:spPr>
          <a:xfrm>
            <a:off x="8316416" y="8823"/>
            <a:ext cx="827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/>
              <a:t>Vägen ut</a:t>
            </a:r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92927-C394-43A1-8098-826FEB0D988B}"/>
              </a:ext>
            </a:extLst>
          </p:cNvPr>
          <p:cNvSpPr/>
          <p:nvPr/>
        </p:nvSpPr>
        <p:spPr>
          <a:xfrm>
            <a:off x="3758636" y="4012448"/>
            <a:ext cx="212463" cy="2003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BBAD4-1CBC-4899-9613-046357A937BF}"/>
              </a:ext>
            </a:extLst>
          </p:cNvPr>
          <p:cNvSpPr/>
          <p:nvPr/>
        </p:nvSpPr>
        <p:spPr>
          <a:xfrm>
            <a:off x="3758636" y="3202209"/>
            <a:ext cx="212463" cy="200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F17E8-2EFE-47FB-9410-CBA461A8394C}"/>
              </a:ext>
            </a:extLst>
          </p:cNvPr>
          <p:cNvSpPr/>
          <p:nvPr/>
        </p:nvSpPr>
        <p:spPr>
          <a:xfrm>
            <a:off x="3758636" y="4841555"/>
            <a:ext cx="212463" cy="200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3A6D3-CD5E-445F-BB6B-E8EF7D48FF05}"/>
              </a:ext>
            </a:extLst>
          </p:cNvPr>
          <p:cNvSpPr/>
          <p:nvPr/>
        </p:nvSpPr>
        <p:spPr>
          <a:xfrm>
            <a:off x="3971099" y="4745521"/>
            <a:ext cx="3676712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2100" dirty="0"/>
              <a:t>Avsatt/ Blev uppmanad att sluta</a:t>
            </a:r>
            <a:endParaRPr lang="en-US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5A2A0-FBCF-4B11-B92E-69496DFC7526}"/>
              </a:ext>
            </a:extLst>
          </p:cNvPr>
          <p:cNvSpPr/>
          <p:nvPr/>
        </p:nvSpPr>
        <p:spPr>
          <a:xfrm>
            <a:off x="1259632" y="1421371"/>
            <a:ext cx="1807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Tidigare ordf.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01415-923D-42D3-AD26-105206501D58}"/>
              </a:ext>
            </a:extLst>
          </p:cNvPr>
          <p:cNvSpPr/>
          <p:nvPr/>
        </p:nvSpPr>
        <p:spPr>
          <a:xfrm>
            <a:off x="4016836" y="1771948"/>
            <a:ext cx="2592288" cy="297357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443CD-4C4D-4175-B1BA-F409BF0719C1}"/>
              </a:ext>
            </a:extLst>
          </p:cNvPr>
          <p:cNvSpPr txBox="1"/>
          <p:nvPr/>
        </p:nvSpPr>
        <p:spPr>
          <a:xfrm>
            <a:off x="3971099" y="3950118"/>
            <a:ext cx="4192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Hälsoskäl / Utmattning / Arbetsbelastning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FABE0-08A1-485B-9F83-8B4A66B23EDB}"/>
              </a:ext>
            </a:extLst>
          </p:cNvPr>
          <p:cNvSpPr txBox="1"/>
          <p:nvPr/>
        </p:nvSpPr>
        <p:spPr>
          <a:xfrm>
            <a:off x="3971098" y="3072067"/>
            <a:ext cx="40779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Höll ut till dess jag inte orkade längre eftersom det inte fanns någon annan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0DFD7D-F10F-4CE7-87F1-CA8387DCC1AF}"/>
              </a:ext>
            </a:extLst>
          </p:cNvPr>
          <p:cNvSpPr/>
          <p:nvPr/>
        </p:nvSpPr>
        <p:spPr>
          <a:xfrm>
            <a:off x="7889550" y="3119878"/>
            <a:ext cx="273814" cy="20411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31742-0279-4D4F-A6CE-17A26EE2BDE3}"/>
              </a:ext>
            </a:extLst>
          </p:cNvPr>
          <p:cNvSpPr txBox="1"/>
          <p:nvPr/>
        </p:nvSpPr>
        <p:spPr>
          <a:xfrm>
            <a:off x="8163364" y="3948722"/>
            <a:ext cx="767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17%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081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52C-FF9A-4D81-96F5-3B4E7297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man vill sluta som ordförande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EA09-48DD-4632-85B3-12550FFB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355"/>
            <a:ext cx="8229600" cy="3543781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Se </a:t>
            </a:r>
            <a:r>
              <a:rPr lang="en-US" sz="2800" dirty="0" err="1"/>
              <a:t>att</a:t>
            </a:r>
            <a:r>
              <a:rPr lang="en-US" sz="2800" dirty="0"/>
              <a:t> man </a:t>
            </a:r>
            <a:r>
              <a:rPr lang="en-US" sz="2800" dirty="0" err="1"/>
              <a:t>utfört</a:t>
            </a:r>
            <a:r>
              <a:rPr lang="en-US" sz="2800" dirty="0"/>
              <a:t> </a:t>
            </a:r>
            <a:r>
              <a:rPr lang="en-US" sz="2800" dirty="0" err="1"/>
              <a:t>något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Klar</a:t>
            </a:r>
            <a:r>
              <a:rPr lang="en-US" sz="2800" dirty="0"/>
              <a:t> med det man </a:t>
            </a:r>
            <a:r>
              <a:rPr lang="en-US" sz="2800" dirty="0" err="1"/>
              <a:t>tänkt</a:t>
            </a:r>
            <a:endParaRPr lang="en-US" sz="2800" dirty="0"/>
          </a:p>
          <a:p>
            <a:pPr lvl="0"/>
            <a:r>
              <a:rPr lang="en-US" sz="2800" dirty="0" err="1"/>
              <a:t>Efterträdare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plats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sz="3000" dirty="0" err="1"/>
              <a:t>Vill</a:t>
            </a:r>
            <a:r>
              <a:rPr lang="en-US" sz="3000" dirty="0"/>
              <a:t> </a:t>
            </a:r>
            <a:r>
              <a:rPr lang="en-US" sz="3000" dirty="0" err="1"/>
              <a:t>finnas</a:t>
            </a:r>
            <a:r>
              <a:rPr lang="en-US" sz="3000" dirty="0"/>
              <a:t> med i </a:t>
            </a:r>
            <a:r>
              <a:rPr lang="en-US" sz="3000" dirty="0" err="1"/>
              <a:t>bakgrunden</a:t>
            </a:r>
            <a:r>
              <a:rPr lang="en-US" sz="3000" dirty="0"/>
              <a:t> </a:t>
            </a:r>
          </a:p>
          <a:p>
            <a:pPr lvl="1"/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bollplank</a:t>
            </a:r>
            <a:r>
              <a:rPr lang="en-US" sz="2400" dirty="0"/>
              <a:t> till </a:t>
            </a:r>
            <a:r>
              <a:rPr lang="en-US" sz="2400" dirty="0" err="1"/>
              <a:t>nye</a:t>
            </a:r>
            <a:r>
              <a:rPr lang="en-US" sz="2400" dirty="0"/>
              <a:t> </a:t>
            </a:r>
            <a:r>
              <a:rPr lang="en-US" sz="2400" dirty="0" err="1"/>
              <a:t>ordförande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församlingsledning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1C5E4-A28C-4881-9CAE-AC269245DA28}"/>
              </a:ext>
            </a:extLst>
          </p:cNvPr>
          <p:cNvSpPr/>
          <p:nvPr/>
        </p:nvSpPr>
        <p:spPr>
          <a:xfrm>
            <a:off x="8341986" y="0"/>
            <a:ext cx="8020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ut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3295A-CB74-4D69-9490-83D171E7307E}"/>
              </a:ext>
            </a:extLst>
          </p:cNvPr>
          <p:cNvSpPr/>
          <p:nvPr/>
        </p:nvSpPr>
        <p:spPr>
          <a:xfrm>
            <a:off x="2707066" y="915964"/>
            <a:ext cx="3399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Enligt tidigare ordföranden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9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4018-422F-4F3A-BBB3-0A3FFC36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Upplägg av presentationen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4F47-2321-418A-8DA7-456302DF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Bakgrundsstatistik och vilka som svarat på enkäten</a:t>
            </a:r>
          </a:p>
          <a:p>
            <a:r>
              <a:rPr lang="sv-SE" dirty="0"/>
              <a:t>Vägen in </a:t>
            </a:r>
          </a:p>
          <a:p>
            <a:pPr lvl="1"/>
            <a:r>
              <a:rPr lang="sv-SE" dirty="0"/>
              <a:t>Är ordförande representativ för medlemmarna?</a:t>
            </a:r>
          </a:p>
          <a:p>
            <a:pPr lvl="1"/>
            <a:r>
              <a:rPr lang="sv-SE" dirty="0"/>
              <a:t>Hur rekryterar man ordförande på bästa sätt?</a:t>
            </a:r>
          </a:p>
          <a:p>
            <a:r>
              <a:rPr lang="sv-SE" dirty="0"/>
              <a:t>Längs vägen</a:t>
            </a:r>
          </a:p>
          <a:p>
            <a:pPr lvl="1"/>
            <a:r>
              <a:rPr lang="sv-SE" dirty="0"/>
              <a:t>Vilka frågor är jobbiga?</a:t>
            </a:r>
          </a:p>
          <a:p>
            <a:pPr lvl="1"/>
            <a:r>
              <a:rPr lang="sv-SE" dirty="0"/>
              <a:t>Hur ser maktfördelningen ut?</a:t>
            </a:r>
          </a:p>
          <a:p>
            <a:pPr lvl="1"/>
            <a:r>
              <a:rPr lang="sv-SE" dirty="0"/>
              <a:t>Vilket stöd behöver man?</a:t>
            </a:r>
          </a:p>
          <a:p>
            <a:r>
              <a:rPr lang="sv-SE" dirty="0"/>
              <a:t>Vägen ut</a:t>
            </a:r>
          </a:p>
          <a:p>
            <a:pPr lvl="1"/>
            <a:r>
              <a:rPr lang="sv-SE" dirty="0"/>
              <a:t>Hur avsluta på bästa sätt?</a:t>
            </a:r>
          </a:p>
          <a:p>
            <a:r>
              <a:rPr lang="sv-SE" dirty="0"/>
              <a:t>Vägen vidare</a:t>
            </a:r>
          </a:p>
          <a:p>
            <a:pPr lvl="1"/>
            <a:r>
              <a:rPr lang="sv-SE" dirty="0"/>
              <a:t>Hur aktiv är man efter ordförandeskapet?</a:t>
            </a:r>
          </a:p>
          <a:p>
            <a:pPr lvl="1"/>
            <a:r>
              <a:rPr lang="sv-SE" dirty="0"/>
              <a:t>Hur går man vidare på bästa sätt?</a:t>
            </a:r>
          </a:p>
          <a:p>
            <a:endParaRPr lang="sv-SE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99129-4433-4650-B159-599D7CD47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339"/>
          <a:stretch/>
        </p:blipFill>
        <p:spPr>
          <a:xfrm>
            <a:off x="5148064" y="2569467"/>
            <a:ext cx="3813070" cy="19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C2A7-DA55-4FF6-BF72-AB3610AE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</p:spPr>
        <p:txBody>
          <a:bodyPr>
            <a:noAutofit/>
          </a:bodyPr>
          <a:lstStyle/>
          <a:p>
            <a:r>
              <a:rPr lang="sv-SE" sz="3600" dirty="0"/>
              <a:t>Andel tidigare ordförande som är aktiva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A37CC-353E-41BF-A6E4-BF5B12D66D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83569" y="1909482"/>
            <a:ext cx="6910658" cy="2944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10B96E-0BDA-40A2-8CEB-51646B7ACACD}"/>
              </a:ext>
            </a:extLst>
          </p:cNvPr>
          <p:cNvSpPr/>
          <p:nvPr/>
        </p:nvSpPr>
        <p:spPr>
          <a:xfrm>
            <a:off x="8052547" y="28580"/>
            <a:ext cx="10914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vidare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CCDB8-9962-4B87-9DFE-EE39DF357979}"/>
              </a:ext>
            </a:extLst>
          </p:cNvPr>
          <p:cNvSpPr txBox="1"/>
          <p:nvPr/>
        </p:nvSpPr>
        <p:spPr>
          <a:xfrm>
            <a:off x="3207124" y="3993899"/>
            <a:ext cx="58306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/>
              <a:t>2/3 av tidigare ordföranden är aktiva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077C-7673-4373-839B-35B46A2B2D05}"/>
              </a:ext>
            </a:extLst>
          </p:cNvPr>
          <p:cNvSpPr/>
          <p:nvPr/>
        </p:nvSpPr>
        <p:spPr>
          <a:xfrm>
            <a:off x="3207124" y="4711194"/>
            <a:ext cx="43869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700" dirty="0"/>
              <a:t>MEN vi tappar en tredjedel !!!</a:t>
            </a:r>
            <a:endParaRPr 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4BF6F-3B5E-4AC1-8BBD-7DF21091D1CC}"/>
              </a:ext>
            </a:extLst>
          </p:cNvPr>
          <p:cNvSpPr/>
          <p:nvPr/>
        </p:nvSpPr>
        <p:spPr>
          <a:xfrm>
            <a:off x="2707066" y="915964"/>
            <a:ext cx="3729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Enligt nuvarande ordföranden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664FA5A-9D1C-41FD-8B73-44741783B493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61356" b="38751"/>
          <a:stretch/>
        </p:blipFill>
        <p:spPr>
          <a:xfrm>
            <a:off x="4923523" y="1909482"/>
            <a:ext cx="2670571" cy="18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C2A7-DA55-4FF6-BF72-AB3610AE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Hur går man vidare på bästa sätt?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0B96E-0BDA-40A2-8CEB-51646B7ACACD}"/>
              </a:ext>
            </a:extLst>
          </p:cNvPr>
          <p:cNvSpPr/>
          <p:nvPr/>
        </p:nvSpPr>
        <p:spPr>
          <a:xfrm>
            <a:off x="8052547" y="0"/>
            <a:ext cx="10914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vidare</a:t>
            </a:r>
            <a:endParaRPr lang="en-US" sz="135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5C6CA6-3F74-4BF4-A07F-69DC3383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0232"/>
            <a:ext cx="7886700" cy="3745175"/>
          </a:xfrm>
        </p:spPr>
        <p:txBody>
          <a:bodyPr>
            <a:normAutofit fontScale="70000" lnSpcReduction="20000"/>
          </a:bodyPr>
          <a:lstStyle/>
          <a:p>
            <a:endParaRPr lang="sv-SE" sz="225" dirty="0"/>
          </a:p>
          <a:p>
            <a:r>
              <a:rPr lang="sv-SE" dirty="0"/>
              <a:t>Några förslag på uppgifter:</a:t>
            </a:r>
          </a:p>
          <a:p>
            <a:pPr lvl="1"/>
            <a:r>
              <a:rPr lang="sv-SE" dirty="0"/>
              <a:t>Mentor till ledare</a:t>
            </a:r>
            <a:r>
              <a:rPr lang="en-US" dirty="0"/>
              <a:t> i </a:t>
            </a:r>
            <a:r>
              <a:rPr lang="en-US" dirty="0" err="1"/>
              <a:t>församlingen</a:t>
            </a:r>
            <a:endParaRPr lang="en-US" dirty="0"/>
          </a:p>
          <a:p>
            <a:pPr lvl="1"/>
            <a:r>
              <a:rPr lang="en-US" dirty="0" err="1"/>
              <a:t>Kunskapsresurs</a:t>
            </a:r>
            <a:r>
              <a:rPr lang="en-US" dirty="0"/>
              <a:t> i </a:t>
            </a:r>
            <a:r>
              <a:rPr lang="en-US" dirty="0" err="1"/>
              <a:t>arbetsgrupper</a:t>
            </a:r>
            <a:r>
              <a:rPr lang="en-US" dirty="0"/>
              <a:t> vid </a:t>
            </a:r>
            <a:r>
              <a:rPr lang="en-US" dirty="0" err="1"/>
              <a:t>rekrytering</a:t>
            </a:r>
            <a:r>
              <a:rPr lang="en-US" dirty="0"/>
              <a:t> t ex.</a:t>
            </a:r>
          </a:p>
          <a:p>
            <a:pPr lvl="1"/>
            <a:r>
              <a:rPr lang="en-US" dirty="0"/>
              <a:t>Mentor till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församlingars</a:t>
            </a:r>
            <a:r>
              <a:rPr lang="en-US" dirty="0"/>
              <a:t> Ordförande</a:t>
            </a:r>
          </a:p>
          <a:p>
            <a:pPr lvl="1"/>
            <a:r>
              <a:rPr lang="en-US" dirty="0" err="1"/>
              <a:t>Hålla</a:t>
            </a:r>
            <a:r>
              <a:rPr lang="en-US" dirty="0"/>
              <a:t> i </a:t>
            </a:r>
            <a:r>
              <a:rPr lang="en-US" dirty="0" err="1"/>
              <a:t>nätverksträffar</a:t>
            </a:r>
            <a:endParaRPr lang="en-US" dirty="0"/>
          </a:p>
          <a:p>
            <a:pPr lvl="1"/>
            <a:r>
              <a:rPr lang="en-US" dirty="0" err="1"/>
              <a:t>Verksamhetsrevisor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sv-SE" dirty="0"/>
              <a:t>Undvik att tappa dem genom att: </a:t>
            </a:r>
          </a:p>
          <a:p>
            <a:pPr lvl="1"/>
            <a:r>
              <a:rPr lang="sv-SE" dirty="0"/>
              <a:t>Fråga hur de mår</a:t>
            </a:r>
          </a:p>
          <a:p>
            <a:pPr lvl="1"/>
            <a:r>
              <a:rPr lang="sv-SE" dirty="0"/>
              <a:t>Efterfråga deras kompetens</a:t>
            </a:r>
          </a:p>
          <a:p>
            <a:pPr lvl="1"/>
            <a:r>
              <a:rPr lang="sv-SE" dirty="0"/>
              <a:t>Coacha dem till nya intressanta roller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DF08D-0D58-487E-86F9-25D973EA7B5F}"/>
              </a:ext>
            </a:extLst>
          </p:cNvPr>
          <p:cNvSpPr/>
          <p:nvPr/>
        </p:nvSpPr>
        <p:spPr>
          <a:xfrm>
            <a:off x="5301495" y="4945732"/>
            <a:ext cx="22765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Tholvsen </a:t>
            </a:r>
            <a:r>
              <a:rPr lang="en-US" sz="1350" dirty="0" err="1">
                <a:latin typeface="Times New Roman" panose="02020603050405020304" pitchFamily="18" charset="0"/>
                <a:ea typeface="Arial Unicode MS"/>
              </a:rPr>
              <a:t>och</a:t>
            </a:r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  <a:ea typeface="Arial Unicode MS"/>
              </a:rPr>
              <a:t>Nyström</a:t>
            </a:r>
            <a:r>
              <a:rPr lang="en-US" sz="1350" dirty="0">
                <a:latin typeface="Times New Roman" panose="02020603050405020304" pitchFamily="18" charset="0"/>
                <a:ea typeface="Arial Unicode MS"/>
              </a:rPr>
              <a:t> (2015)</a:t>
            </a:r>
          </a:p>
          <a:p>
            <a:r>
              <a:rPr lang="en-US" sz="1350" dirty="0">
                <a:latin typeface="Times New Roman" panose="02020603050405020304" pitchFamily="18" charset="0"/>
              </a:rPr>
              <a:t>Reveal (2007)</a:t>
            </a: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FE744-55B6-4AFC-A890-1F1CCBBC97DA}"/>
              </a:ext>
            </a:extLst>
          </p:cNvPr>
          <p:cNvSpPr/>
          <p:nvPr/>
        </p:nvSpPr>
        <p:spPr>
          <a:xfrm>
            <a:off x="1565920" y="1007600"/>
            <a:ext cx="601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Tidigare ordförande är en underutnyttjad resurs!</a:t>
            </a:r>
          </a:p>
        </p:txBody>
      </p:sp>
    </p:spTree>
    <p:extLst>
      <p:ext uri="{BB962C8B-B14F-4D97-AF65-F5344CB8AC3E}">
        <p14:creationId xmlns:p14="http://schemas.microsoft.com/office/powerpoint/2010/main" val="1184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4018-422F-4F3A-BBB3-0A3FFC36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Summering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4F47-2321-418A-8DA7-456302DF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66" y="1104635"/>
            <a:ext cx="8229600" cy="4381499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Vägen in </a:t>
            </a:r>
          </a:p>
          <a:p>
            <a:pPr lvl="1"/>
            <a:r>
              <a:rPr lang="sv-SE" dirty="0"/>
              <a:t>Tänk lite bredare vid rekrytering</a:t>
            </a:r>
          </a:p>
          <a:p>
            <a:pPr lvl="1"/>
            <a:r>
              <a:rPr lang="en-US" dirty="0" err="1"/>
              <a:t>Tackar</a:t>
            </a:r>
            <a:r>
              <a:rPr lang="en-US" dirty="0"/>
              <a:t> ja om man </a:t>
            </a:r>
            <a:r>
              <a:rPr lang="en-US" b="1" dirty="0" err="1"/>
              <a:t>fyller</a:t>
            </a:r>
            <a:r>
              <a:rPr lang="en-US" b="1" dirty="0"/>
              <a:t> </a:t>
            </a:r>
            <a:r>
              <a:rPr lang="en-US" b="1" dirty="0" err="1"/>
              <a:t>ett</a:t>
            </a:r>
            <a:r>
              <a:rPr lang="en-US" b="1" dirty="0"/>
              <a:t> </a:t>
            </a:r>
            <a:r>
              <a:rPr lang="en-US" b="1" dirty="0" err="1"/>
              <a:t>behov</a:t>
            </a:r>
            <a:r>
              <a:rPr lang="en-US" dirty="0"/>
              <a:t>,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b="1" i="1" dirty="0" err="1"/>
              <a:t>inspirerande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i="1" dirty="0" err="1"/>
              <a:t>gåvorna</a:t>
            </a:r>
            <a:r>
              <a:rPr lang="en-US" b="1" i="1" dirty="0"/>
              <a:t> </a:t>
            </a:r>
            <a:r>
              <a:rPr lang="en-US" b="1" i="1" dirty="0" err="1"/>
              <a:t>passar</a:t>
            </a:r>
            <a:r>
              <a:rPr lang="en-US" b="1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de </a:t>
            </a:r>
            <a:r>
              <a:rPr lang="en-US" b="1" i="1" dirty="0" err="1"/>
              <a:t>upplever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kallelse</a:t>
            </a:r>
            <a:r>
              <a:rPr lang="en-US" b="1" i="1" dirty="0"/>
              <a:t> </a:t>
            </a:r>
            <a:r>
              <a:rPr lang="en-US" dirty="0"/>
              <a:t>till det</a:t>
            </a:r>
            <a:endParaRPr lang="sv-SE" dirty="0"/>
          </a:p>
          <a:p>
            <a:r>
              <a:rPr lang="sv-SE" dirty="0"/>
              <a:t>Längs vägen</a:t>
            </a:r>
          </a:p>
          <a:p>
            <a:pPr lvl="1"/>
            <a:r>
              <a:rPr lang="sv-SE" dirty="0"/>
              <a:t>Att få till bra samarbetsklimat viktigt</a:t>
            </a:r>
          </a:p>
          <a:p>
            <a:pPr lvl="1"/>
            <a:r>
              <a:rPr lang="sv-SE" b="1" dirty="0"/>
              <a:t>Prata</a:t>
            </a:r>
            <a:r>
              <a:rPr lang="sv-SE" dirty="0"/>
              <a:t> om beslutsprocess och maktfördelning</a:t>
            </a:r>
          </a:p>
          <a:p>
            <a:pPr lvl="1"/>
            <a:r>
              <a:rPr lang="sv-SE" dirty="0"/>
              <a:t>Sök stöd hos mentor eller nätverk</a:t>
            </a:r>
          </a:p>
          <a:p>
            <a:r>
              <a:rPr lang="sv-SE" dirty="0"/>
              <a:t>Vägen ut</a:t>
            </a:r>
          </a:p>
          <a:p>
            <a:pPr lvl="1"/>
            <a:r>
              <a:rPr lang="sv-SE" dirty="0"/>
              <a:t>Lär upp någon ny</a:t>
            </a:r>
          </a:p>
          <a:p>
            <a:pPr lvl="1"/>
            <a:r>
              <a:rPr lang="sv-SE" dirty="0"/>
              <a:t>Avsluta i tid </a:t>
            </a:r>
          </a:p>
          <a:p>
            <a:r>
              <a:rPr lang="sv-SE" dirty="0"/>
              <a:t>Vägen vidare</a:t>
            </a:r>
          </a:p>
          <a:p>
            <a:pPr lvl="1"/>
            <a:r>
              <a:rPr lang="sv-SE" dirty="0"/>
              <a:t>Sök något nytt att engagera dig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99129-4433-4650-B159-599D7CD4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9442" t="21660" b="8808"/>
          <a:stretch/>
        </p:blipFill>
        <p:spPr>
          <a:xfrm>
            <a:off x="5508104" y="3295384"/>
            <a:ext cx="345303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81DA-F9FF-47F0-89B7-87A08E32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EFKs</a:t>
            </a:r>
            <a:r>
              <a:rPr lang="sv-SE" dirty="0"/>
              <a:t> 294 församlingar plottat </a:t>
            </a:r>
            <a:br>
              <a:rPr lang="sv-SE" dirty="0"/>
            </a:br>
            <a:r>
              <a:rPr lang="sv-SE" dirty="0"/>
              <a:t>per antal medlemmar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50ED1-037C-424C-977C-FFE8C61A4409}"/>
              </a:ext>
            </a:extLst>
          </p:cNvPr>
          <p:cNvSpPr/>
          <p:nvPr/>
        </p:nvSpPr>
        <p:spPr>
          <a:xfrm>
            <a:off x="8256576" y="25770"/>
            <a:ext cx="8579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Bakgrund</a:t>
            </a:r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7C3E2-1A3A-4F3B-AB9B-10B9CBA7BAB5}"/>
              </a:ext>
            </a:extLst>
          </p:cNvPr>
          <p:cNvSpPr txBox="1"/>
          <p:nvPr/>
        </p:nvSpPr>
        <p:spPr>
          <a:xfrm>
            <a:off x="6049300" y="3390889"/>
            <a:ext cx="24660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Enkät utskickad till </a:t>
            </a:r>
            <a:br>
              <a:rPr lang="sv-SE" sz="2100" dirty="0"/>
            </a:br>
            <a:r>
              <a:rPr lang="sv-SE" sz="2100" dirty="0"/>
              <a:t>267 församlingars ordförande</a:t>
            </a:r>
            <a:endParaRPr lang="en-US" sz="21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7414E8-AB6D-4DCD-BF0A-6D311BB84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553" y="1561356"/>
            <a:ext cx="5472896" cy="36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4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02CB-E1D7-4250-942A-25755B11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4" y="559594"/>
            <a:ext cx="8093870" cy="9941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Förhållandet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storlek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församlingar</a:t>
            </a:r>
            <a:r>
              <a:rPr lang="en-US" dirty="0"/>
              <a:t> i EFK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svarande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29F54A-4055-42EB-8FCE-199878D6D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54221"/>
              </p:ext>
            </p:extLst>
          </p:nvPr>
        </p:nvGraphicFramePr>
        <p:xfrm>
          <a:off x="525065" y="2471621"/>
          <a:ext cx="8093869" cy="12593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119232">
                  <a:extLst>
                    <a:ext uri="{9D8B030D-6E8A-4147-A177-3AD203B41FA5}">
                      <a16:colId xmlns:a16="http://schemas.microsoft.com/office/drawing/2014/main" val="823730465"/>
                    </a:ext>
                  </a:extLst>
                </a:gridCol>
                <a:gridCol w="1290716">
                  <a:extLst>
                    <a:ext uri="{9D8B030D-6E8A-4147-A177-3AD203B41FA5}">
                      <a16:colId xmlns:a16="http://schemas.microsoft.com/office/drawing/2014/main" val="1367175745"/>
                    </a:ext>
                  </a:extLst>
                </a:gridCol>
                <a:gridCol w="1555582">
                  <a:extLst>
                    <a:ext uri="{9D8B030D-6E8A-4147-A177-3AD203B41FA5}">
                      <a16:colId xmlns:a16="http://schemas.microsoft.com/office/drawing/2014/main" val="3085992921"/>
                    </a:ext>
                  </a:extLst>
                </a:gridCol>
                <a:gridCol w="1025852">
                  <a:extLst>
                    <a:ext uri="{9D8B030D-6E8A-4147-A177-3AD203B41FA5}">
                      <a16:colId xmlns:a16="http://schemas.microsoft.com/office/drawing/2014/main" val="3040356195"/>
                    </a:ext>
                  </a:extLst>
                </a:gridCol>
                <a:gridCol w="1102487">
                  <a:extLst>
                    <a:ext uri="{9D8B030D-6E8A-4147-A177-3AD203B41FA5}">
                      <a16:colId xmlns:a16="http://schemas.microsoft.com/office/drawing/2014/main" val="4045863611"/>
                    </a:ext>
                  </a:extLst>
                </a:gridCol>
              </a:tblGrid>
              <a:tr h="405904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&lt;100</a:t>
                      </a:r>
                      <a:endParaRPr lang="en-US" sz="27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100 - 250</a:t>
                      </a:r>
                      <a:endParaRPr lang="en-US" sz="27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&gt;250</a:t>
                      </a:r>
                      <a:endParaRPr lang="en-US" sz="27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totalt</a:t>
                      </a:r>
                      <a:endParaRPr lang="en-US" sz="27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204982074"/>
                  </a:ext>
                </a:extLst>
              </a:tr>
              <a:tr h="4059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EFK 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församlingar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195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62</a:t>
                      </a:r>
                      <a:endParaRPr lang="en-US" sz="28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37</a:t>
                      </a:r>
                      <a:endParaRPr lang="en-US" sz="28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294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834965815"/>
                  </a:ext>
                </a:extLst>
              </a:tr>
              <a:tr h="4059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j-lt"/>
                        </a:rPr>
                        <a:t>Antal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svarande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50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35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20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105</a:t>
                      </a:r>
                      <a:endParaRPr lang="en-US" sz="28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61364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DCE086-2B70-4FE9-83E8-96637D0F8B40}"/>
              </a:ext>
            </a:extLst>
          </p:cNvPr>
          <p:cNvSpPr/>
          <p:nvPr/>
        </p:nvSpPr>
        <p:spPr>
          <a:xfrm>
            <a:off x="8255092" y="84840"/>
            <a:ext cx="8579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Bakgrund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4ED13-3815-4822-808A-81035154E74C}"/>
              </a:ext>
            </a:extLst>
          </p:cNvPr>
          <p:cNvSpPr txBox="1"/>
          <p:nvPr/>
        </p:nvSpPr>
        <p:spPr>
          <a:xfrm>
            <a:off x="1547664" y="4706830"/>
            <a:ext cx="7263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105 / 267 ≈40 % 	</a:t>
            </a:r>
            <a:r>
              <a:rPr lang="en-US" sz="1350" dirty="0"/>
              <a:t>      </a:t>
            </a:r>
            <a:r>
              <a:rPr lang="sv-SE" sz="2700" dirty="0"/>
              <a:t> </a:t>
            </a:r>
            <a:r>
              <a:rPr lang="sv-SE" sz="2700" dirty="0">
                <a:sym typeface="Symbol" panose="05050102010706020507" pitchFamily="18" charset="2"/>
              </a:rPr>
              <a:t></a:t>
            </a:r>
            <a:r>
              <a:rPr lang="sv-SE" sz="2700" dirty="0"/>
              <a:t> God svarsmängd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5999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D5C5-645A-48B7-B127-562165BC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1620522"/>
          </a:xfrm>
        </p:spPr>
        <p:txBody>
          <a:bodyPr>
            <a:normAutofit/>
          </a:bodyPr>
          <a:lstStyle/>
          <a:p>
            <a:r>
              <a:rPr lang="en-US" dirty="0" err="1"/>
              <a:t>Svar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nuvarande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ordförande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3FBA97-6747-4B5D-90BC-72B05B370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22660"/>
              </p:ext>
            </p:extLst>
          </p:nvPr>
        </p:nvGraphicFramePr>
        <p:xfrm>
          <a:off x="179512" y="2125980"/>
          <a:ext cx="8607302" cy="17678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48810">
                  <a:extLst>
                    <a:ext uri="{9D8B030D-6E8A-4147-A177-3AD203B41FA5}">
                      <a16:colId xmlns:a16="http://schemas.microsoft.com/office/drawing/2014/main" val="2697593701"/>
                    </a:ext>
                  </a:extLst>
                </a:gridCol>
                <a:gridCol w="1040883">
                  <a:extLst>
                    <a:ext uri="{9D8B030D-6E8A-4147-A177-3AD203B41FA5}">
                      <a16:colId xmlns:a16="http://schemas.microsoft.com/office/drawing/2014/main" val="2612085922"/>
                    </a:ext>
                  </a:extLst>
                </a:gridCol>
                <a:gridCol w="1594210">
                  <a:extLst>
                    <a:ext uri="{9D8B030D-6E8A-4147-A177-3AD203B41FA5}">
                      <a16:colId xmlns:a16="http://schemas.microsoft.com/office/drawing/2014/main" val="3310479379"/>
                    </a:ext>
                  </a:extLst>
                </a:gridCol>
                <a:gridCol w="1150976">
                  <a:extLst>
                    <a:ext uri="{9D8B030D-6E8A-4147-A177-3AD203B41FA5}">
                      <a16:colId xmlns:a16="http://schemas.microsoft.com/office/drawing/2014/main" val="1026469094"/>
                    </a:ext>
                  </a:extLst>
                </a:gridCol>
                <a:gridCol w="1172423">
                  <a:extLst>
                    <a:ext uri="{9D8B030D-6E8A-4147-A177-3AD203B41FA5}">
                      <a16:colId xmlns:a16="http://schemas.microsoft.com/office/drawing/2014/main" val="52890923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&lt;100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100 - 250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&gt;250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totalt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587646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Svar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från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nuvarande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50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35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</a:t>
                      </a:r>
                      <a:endParaRPr lang="en-US" sz="320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105</a:t>
                      </a:r>
                      <a:endParaRPr lang="en-US" sz="320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443554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Svar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från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tidigare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12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</a:t>
                      </a:r>
                      <a:endParaRPr lang="en-US" sz="320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33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</a:t>
                      </a:r>
                      <a:endParaRPr lang="en-US" sz="32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6883840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24%</a:t>
                      </a:r>
                      <a:endParaRPr lang="en-US" sz="27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23%</a:t>
                      </a:r>
                      <a:endParaRPr lang="en-US" sz="27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165%</a:t>
                      </a:r>
                      <a:endParaRPr lang="en-US" sz="270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9493523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A6A8C1D-F6F3-4A0D-A7A5-66EC3B323A02}"/>
              </a:ext>
            </a:extLst>
          </p:cNvPr>
          <p:cNvSpPr/>
          <p:nvPr/>
        </p:nvSpPr>
        <p:spPr>
          <a:xfrm>
            <a:off x="8257836" y="78825"/>
            <a:ext cx="8579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Bakgrund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DBE30-C530-46C9-AF47-47643E744759}"/>
              </a:ext>
            </a:extLst>
          </p:cNvPr>
          <p:cNvSpPr txBox="1"/>
          <p:nvPr/>
        </p:nvSpPr>
        <p:spPr>
          <a:xfrm>
            <a:off x="2411760" y="4225652"/>
            <a:ext cx="48077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sv-SE" sz="2700" dirty="0"/>
              <a:t> Mindre god svarsmängd </a:t>
            </a:r>
          </a:p>
          <a:p>
            <a:r>
              <a:rPr lang="sv-SE" sz="2100" dirty="0"/>
              <a:t>OK för stora församlingar av de ordföranden som fortfarande är aktiva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8467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48">
            <a:extLst>
              <a:ext uri="{FF2B5EF4-FFF2-40B4-BE49-F238E27FC236}">
                <a16:creationId xmlns:a16="http://schemas.microsoft.com/office/drawing/2014/main" id="{5292ADCD-B0FE-4CAD-A3BC-20129B99BFA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63456"/>
          <a:stretch/>
        </p:blipFill>
        <p:spPr bwMode="auto">
          <a:xfrm>
            <a:off x="5227915" y="3592196"/>
            <a:ext cx="2003748" cy="1868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A9C65D5-E99C-4F0E-A0D1-B17E546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150"/>
            <a:ext cx="8229600" cy="684646"/>
          </a:xfrm>
        </p:spPr>
        <p:txBody>
          <a:bodyPr>
            <a:normAutofit fontScale="90000"/>
          </a:bodyPr>
          <a:lstStyle/>
          <a:p>
            <a:r>
              <a:rPr lang="sv-SE" dirty="0"/>
              <a:t>Är ordförandena representativa?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40C6B0-0D51-436E-8E9D-8E264CBD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1129308"/>
            <a:ext cx="1208602" cy="317437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Kön</a:t>
            </a:r>
            <a:endParaRPr lang="en-US" dirty="0"/>
          </a:p>
        </p:txBody>
      </p:sp>
      <p:pic>
        <p:nvPicPr>
          <p:cNvPr id="10" name="Bildobjekt 42">
            <a:extLst>
              <a:ext uri="{FF2B5EF4-FFF2-40B4-BE49-F238E27FC236}">
                <a16:creationId xmlns:a16="http://schemas.microsoft.com/office/drawing/2014/main" id="{668867FA-089F-4D40-9E80-167E2427A49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/>
          <a:srcRect r="51219"/>
          <a:stretch/>
        </p:blipFill>
        <p:spPr>
          <a:xfrm>
            <a:off x="497823" y="1446744"/>
            <a:ext cx="1868374" cy="1715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C205B-E2A3-42B8-935E-14DE827BB91E}"/>
              </a:ext>
            </a:extLst>
          </p:cNvPr>
          <p:cNvSpPr/>
          <p:nvPr/>
        </p:nvSpPr>
        <p:spPr>
          <a:xfrm>
            <a:off x="8294609" y="78825"/>
            <a:ext cx="784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in</a:t>
            </a:r>
            <a:endParaRPr lang="en-US" sz="1350" dirty="0"/>
          </a:p>
        </p:txBody>
      </p:sp>
      <p:pic>
        <p:nvPicPr>
          <p:cNvPr id="15" name="Bildobjekt 44">
            <a:extLst>
              <a:ext uri="{FF2B5EF4-FFF2-40B4-BE49-F238E27FC236}">
                <a16:creationId xmlns:a16="http://schemas.microsoft.com/office/drawing/2014/main" id="{505EC280-6F31-4EA0-A6C0-9FE251C1D280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5"/>
          <a:srcRect r="55787"/>
          <a:stretch/>
        </p:blipFill>
        <p:spPr>
          <a:xfrm>
            <a:off x="5295915" y="1387284"/>
            <a:ext cx="1868374" cy="1774688"/>
          </a:xfrm>
          <a:prstGeom prst="rect">
            <a:avLst/>
          </a:prstGeom>
        </p:spPr>
      </p:pic>
      <p:pic>
        <p:nvPicPr>
          <p:cNvPr id="16" name="Bildobjekt 43">
            <a:extLst>
              <a:ext uri="{FF2B5EF4-FFF2-40B4-BE49-F238E27FC236}">
                <a16:creationId xmlns:a16="http://schemas.microsoft.com/office/drawing/2014/main" id="{B7BD3D30-CC6E-4F08-9163-B69680B3D166}"/>
              </a:ext>
            </a:extLst>
          </p:cNvPr>
          <p:cNvPicPr/>
          <p:nvPr/>
        </p:nvPicPr>
        <p:blipFill rotWithShape="1">
          <a:blip r:embed="rId6"/>
          <a:srcRect r="63111"/>
          <a:stretch/>
        </p:blipFill>
        <p:spPr>
          <a:xfrm>
            <a:off x="498397" y="3544127"/>
            <a:ext cx="1913937" cy="185986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477088-F653-4644-BB04-50628CFA31C3}"/>
              </a:ext>
            </a:extLst>
          </p:cNvPr>
          <p:cNvSpPr txBox="1">
            <a:spLocks/>
          </p:cNvSpPr>
          <p:nvPr/>
        </p:nvSpPr>
        <p:spPr>
          <a:xfrm>
            <a:off x="910376" y="3328392"/>
            <a:ext cx="1525690" cy="31743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Härkomst</a:t>
            </a:r>
            <a:endParaRPr lang="en-US" sz="1800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088B864-C66E-4482-8EA1-D961DFA15EB9}"/>
              </a:ext>
            </a:extLst>
          </p:cNvPr>
          <p:cNvSpPr txBox="1">
            <a:spLocks/>
          </p:cNvSpPr>
          <p:nvPr/>
        </p:nvSpPr>
        <p:spPr>
          <a:xfrm>
            <a:off x="5044059" y="3275130"/>
            <a:ext cx="3189565" cy="423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Uppdrag i församlingen innan</a:t>
            </a:r>
            <a:endParaRPr lang="en-US" sz="1800" dirty="0"/>
          </a:p>
        </p:txBody>
      </p:sp>
      <p:pic>
        <p:nvPicPr>
          <p:cNvPr id="20" name="Bildobjekt 48">
            <a:extLst>
              <a:ext uri="{FF2B5EF4-FFF2-40B4-BE49-F238E27FC236}">
                <a16:creationId xmlns:a16="http://schemas.microsoft.com/office/drawing/2014/main" id="{F623D9A2-0616-41ED-A790-45C3091BFF22}"/>
              </a:ext>
            </a:extLst>
          </p:cNvPr>
          <p:cNvPicPr/>
          <p:nvPr/>
        </p:nvPicPr>
        <p:blipFill rotWithShape="1">
          <a:blip r:embed="rId3"/>
          <a:srcRect l="58518" b="42885"/>
          <a:stretch/>
        </p:blipFill>
        <p:spPr bwMode="auto">
          <a:xfrm>
            <a:off x="7164288" y="3831320"/>
            <a:ext cx="1871458" cy="898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5C0895-0808-431F-8668-AA003A907F56}"/>
              </a:ext>
            </a:extLst>
          </p:cNvPr>
          <p:cNvSpPr/>
          <p:nvPr/>
        </p:nvSpPr>
        <p:spPr>
          <a:xfrm>
            <a:off x="3833208" y="826847"/>
            <a:ext cx="1477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Nuvarande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4" name="Bildobjekt 42">
            <a:extLst>
              <a:ext uri="{FF2B5EF4-FFF2-40B4-BE49-F238E27FC236}">
                <a16:creationId xmlns:a16="http://schemas.microsoft.com/office/drawing/2014/main" id="{E5228CA9-C0C4-42F8-AACA-A9A8E444B60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72539" b="32732"/>
          <a:stretch/>
        </p:blipFill>
        <p:spPr>
          <a:xfrm>
            <a:off x="2278823" y="1557451"/>
            <a:ext cx="1224136" cy="1364456"/>
          </a:xfrm>
          <a:prstGeom prst="rect">
            <a:avLst/>
          </a:prstGeom>
        </p:spPr>
      </p:pic>
      <p:pic>
        <p:nvPicPr>
          <p:cNvPr id="21" name="Bildobjekt 43">
            <a:extLst>
              <a:ext uri="{FF2B5EF4-FFF2-40B4-BE49-F238E27FC236}">
                <a16:creationId xmlns:a16="http://schemas.microsoft.com/office/drawing/2014/main" id="{65CA4A0B-EBA0-467B-B983-301BE51FC8C5}"/>
              </a:ext>
            </a:extLst>
          </p:cNvPr>
          <p:cNvPicPr/>
          <p:nvPr/>
        </p:nvPicPr>
        <p:blipFill rotWithShape="1">
          <a:blip r:embed="rId6"/>
          <a:srcRect l="58017" b="38188"/>
          <a:stretch/>
        </p:blipFill>
        <p:spPr>
          <a:xfrm>
            <a:off x="2436065" y="3797800"/>
            <a:ext cx="1952928" cy="1220818"/>
          </a:xfrm>
          <a:prstGeom prst="rect">
            <a:avLst/>
          </a:prstGeom>
        </p:spPr>
      </p:pic>
      <p:pic>
        <p:nvPicPr>
          <p:cNvPr id="22" name="Bildobjekt 44">
            <a:extLst>
              <a:ext uri="{FF2B5EF4-FFF2-40B4-BE49-F238E27FC236}">
                <a16:creationId xmlns:a16="http://schemas.microsoft.com/office/drawing/2014/main" id="{A87F9ADD-1E04-42C3-9B15-04BE1BE6992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70793" b="39296"/>
          <a:stretch/>
        </p:blipFill>
        <p:spPr>
          <a:xfrm>
            <a:off x="7124599" y="1412514"/>
            <a:ext cx="1562201" cy="136445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3CE0E3-DCA9-41EE-986F-E0208D960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9880" y="1193602"/>
            <a:ext cx="3330177" cy="317437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När man blev kristen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3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9C65D5-E99C-4F0E-A0D1-B17E546A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Är ordförandena representativa?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3CE0E3-DCA9-41EE-986F-E0208D960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913284"/>
            <a:ext cx="3330177" cy="617934"/>
          </a:xfrm>
        </p:spPr>
        <p:txBody>
          <a:bodyPr>
            <a:normAutofit/>
          </a:bodyPr>
          <a:lstStyle/>
          <a:p>
            <a:r>
              <a:rPr lang="sv-SE" dirty="0"/>
              <a:t>Arbetslivserfarenhet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C205B-E2A3-42B8-935E-14DE827BB91E}"/>
              </a:ext>
            </a:extLst>
          </p:cNvPr>
          <p:cNvSpPr/>
          <p:nvPr/>
        </p:nvSpPr>
        <p:spPr>
          <a:xfrm>
            <a:off x="8341217" y="23002"/>
            <a:ext cx="784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in</a:t>
            </a:r>
            <a:endParaRPr lang="en-US" sz="135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477088-F653-4644-BB04-50628CFA31C3}"/>
              </a:ext>
            </a:extLst>
          </p:cNvPr>
          <p:cNvSpPr txBox="1">
            <a:spLocks/>
          </p:cNvSpPr>
          <p:nvPr/>
        </p:nvSpPr>
        <p:spPr>
          <a:xfrm>
            <a:off x="345614" y="4044076"/>
            <a:ext cx="8021630" cy="140688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 err="1"/>
              <a:t>En</a:t>
            </a:r>
            <a:r>
              <a:rPr lang="en-US" sz="2600" b="0" dirty="0"/>
              <a:t> ”</a:t>
            </a:r>
            <a:r>
              <a:rPr lang="en-US" sz="2600" b="0" dirty="0" err="1"/>
              <a:t>medelordförande</a:t>
            </a:r>
            <a:r>
              <a:rPr lang="en-US" sz="2600" b="0" dirty="0"/>
              <a:t>” </a:t>
            </a:r>
            <a:r>
              <a:rPr lang="en-US" sz="2600" b="0" dirty="0" err="1"/>
              <a:t>inom</a:t>
            </a:r>
            <a:r>
              <a:rPr lang="en-US" sz="2600" b="0" dirty="0"/>
              <a:t> EFK </a:t>
            </a:r>
            <a:r>
              <a:rPr lang="en-US" sz="2600" b="0" dirty="0" err="1"/>
              <a:t>är</a:t>
            </a:r>
            <a:r>
              <a:rPr lang="en-US" sz="2600" b="0" dirty="0"/>
              <a:t>;</a:t>
            </a:r>
          </a:p>
          <a:p>
            <a:pPr marL="342900" indent="-342900">
              <a:buFontTx/>
              <a:buChar char="-"/>
            </a:pPr>
            <a:r>
              <a:rPr lang="en-US" sz="2600" b="0" dirty="0"/>
              <a:t>Man </a:t>
            </a:r>
            <a:r>
              <a:rPr lang="en-US" sz="2600" b="0" dirty="0" err="1"/>
              <a:t>född</a:t>
            </a:r>
            <a:r>
              <a:rPr lang="en-US" sz="2600" b="0" dirty="0"/>
              <a:t> i Sverige </a:t>
            </a:r>
            <a:r>
              <a:rPr lang="en-US" sz="2600" b="0" dirty="0" err="1"/>
              <a:t>som</a:t>
            </a:r>
            <a:r>
              <a:rPr lang="en-US" sz="2600" b="0" dirty="0"/>
              <a:t> </a:t>
            </a:r>
            <a:r>
              <a:rPr lang="en-US" sz="2600" b="0" dirty="0" err="1"/>
              <a:t>tidigt</a:t>
            </a:r>
            <a:r>
              <a:rPr lang="en-US" sz="2600" b="0" dirty="0"/>
              <a:t> </a:t>
            </a:r>
            <a:r>
              <a:rPr lang="en-US" sz="2600" b="0" dirty="0" err="1"/>
              <a:t>kom</a:t>
            </a:r>
            <a:r>
              <a:rPr lang="en-US" sz="2600" b="0" dirty="0"/>
              <a:t> till </a:t>
            </a:r>
            <a:r>
              <a:rPr lang="en-US" sz="2600" b="0" dirty="0" err="1"/>
              <a:t>tro</a:t>
            </a:r>
            <a:endParaRPr lang="en-US" sz="2600" b="0" dirty="0"/>
          </a:p>
          <a:p>
            <a:pPr marL="342900" indent="-342900">
              <a:buFontTx/>
              <a:buChar char="-"/>
            </a:pPr>
            <a:r>
              <a:rPr lang="en-US" sz="2600" b="0" dirty="0" err="1"/>
              <a:t>Varit</a:t>
            </a:r>
            <a:r>
              <a:rPr lang="en-US" sz="2600" b="0" dirty="0"/>
              <a:t> </a:t>
            </a:r>
            <a:r>
              <a:rPr lang="en-US" sz="2600" b="0" dirty="0" err="1"/>
              <a:t>och</a:t>
            </a:r>
            <a:r>
              <a:rPr lang="en-US" sz="2600" b="0" dirty="0"/>
              <a:t> </a:t>
            </a:r>
            <a:r>
              <a:rPr lang="en-US" sz="2600" b="0" dirty="0" err="1"/>
              <a:t>är</a:t>
            </a:r>
            <a:r>
              <a:rPr lang="en-US" sz="2600" b="0" dirty="0"/>
              <a:t> </a:t>
            </a:r>
            <a:r>
              <a:rPr lang="en-US" sz="2600" b="0" dirty="0" err="1"/>
              <a:t>aktiv</a:t>
            </a:r>
            <a:r>
              <a:rPr lang="en-US" sz="2600" b="0" dirty="0"/>
              <a:t> i </a:t>
            </a:r>
            <a:r>
              <a:rPr lang="en-US" sz="2600" b="0" dirty="0" err="1"/>
              <a:t>församlingens</a:t>
            </a:r>
            <a:r>
              <a:rPr lang="en-US" sz="2600" b="0" dirty="0"/>
              <a:t> </a:t>
            </a:r>
            <a:r>
              <a:rPr lang="en-US" sz="2600" b="0" dirty="0" err="1"/>
              <a:t>verksamhet</a:t>
            </a:r>
            <a:r>
              <a:rPr lang="en-US" sz="2600" b="0" dirty="0"/>
              <a:t> </a:t>
            </a:r>
            <a:r>
              <a:rPr lang="en-US" sz="2600" b="0" dirty="0" err="1"/>
              <a:t>mer</a:t>
            </a:r>
            <a:r>
              <a:rPr lang="en-US" sz="2600" b="0" dirty="0"/>
              <a:t> </a:t>
            </a:r>
            <a:r>
              <a:rPr lang="en-US" sz="2600" b="0" dirty="0" err="1"/>
              <a:t>än</a:t>
            </a:r>
            <a:r>
              <a:rPr lang="en-US" sz="2600" b="0" dirty="0"/>
              <a:t> 10 </a:t>
            </a:r>
            <a:r>
              <a:rPr lang="en-US" sz="2600" b="0" dirty="0" err="1"/>
              <a:t>år</a:t>
            </a:r>
            <a:r>
              <a:rPr lang="en-US" sz="2600" b="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600" b="0" dirty="0"/>
              <a:t>God </a:t>
            </a:r>
            <a:r>
              <a:rPr lang="en-US" sz="2600" b="0" dirty="0" err="1"/>
              <a:t>utbildning</a:t>
            </a:r>
            <a:r>
              <a:rPr lang="en-US" sz="2600" b="0" dirty="0"/>
              <a:t>, </a:t>
            </a:r>
            <a:r>
              <a:rPr lang="en-US" sz="2600" b="0" dirty="0" err="1"/>
              <a:t>ofta</a:t>
            </a:r>
            <a:r>
              <a:rPr lang="en-US" sz="2600" b="0" dirty="0"/>
              <a:t> </a:t>
            </a:r>
            <a:r>
              <a:rPr lang="en-US" sz="2600" b="0" dirty="0" err="1"/>
              <a:t>ledande</a:t>
            </a:r>
            <a:r>
              <a:rPr lang="en-US" sz="2600" b="0" dirty="0"/>
              <a:t> position i sin </a:t>
            </a:r>
            <a:r>
              <a:rPr lang="en-US" sz="2600" b="0" dirty="0" err="1"/>
              <a:t>yrkesroll</a:t>
            </a:r>
            <a:r>
              <a:rPr lang="en-US" sz="2600" b="0" dirty="0"/>
              <a:t> </a:t>
            </a:r>
            <a:r>
              <a:rPr lang="en-US" sz="2100" b="0" dirty="0"/>
              <a:t>	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4829C9-5BAE-459F-BB7D-A9CBC081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13284"/>
            <a:ext cx="3868340" cy="617934"/>
          </a:xfrm>
        </p:spPr>
        <p:txBody>
          <a:bodyPr/>
          <a:lstStyle/>
          <a:p>
            <a:r>
              <a:rPr lang="sv-SE" dirty="0"/>
              <a:t>Utbildning</a:t>
            </a:r>
            <a:endParaRPr lang="en-US" dirty="0"/>
          </a:p>
        </p:txBody>
      </p:sp>
      <p:pic>
        <p:nvPicPr>
          <p:cNvPr id="20" name="Bildobjekt 47">
            <a:extLst>
              <a:ext uri="{FF2B5EF4-FFF2-40B4-BE49-F238E27FC236}">
                <a16:creationId xmlns:a16="http://schemas.microsoft.com/office/drawing/2014/main" id="{A8D029DD-8E76-4E4E-B9CE-A995FA0C226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385" y="1561009"/>
            <a:ext cx="3433011" cy="2297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CB71423-8CD0-4F0D-A320-BE5D17DF09D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98182" y="1561009"/>
            <a:ext cx="3934041" cy="226749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BF9020-7A3E-489C-91AF-57EDEAF24788}"/>
              </a:ext>
            </a:extLst>
          </p:cNvPr>
          <p:cNvSpPr/>
          <p:nvPr/>
        </p:nvSpPr>
        <p:spPr>
          <a:xfrm>
            <a:off x="2267744" y="1109458"/>
            <a:ext cx="1477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Nuvarande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174E1-2474-4275-AF2B-55BAEF397BEC}"/>
              </a:ext>
            </a:extLst>
          </p:cNvPr>
          <p:cNvSpPr/>
          <p:nvPr/>
        </p:nvSpPr>
        <p:spPr>
          <a:xfrm>
            <a:off x="7434493" y="1082326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990099"/>
                </a:solidFill>
                <a:latin typeface="Rockwell" pitchFamily="18" charset="0"/>
                <a:ea typeface="+mj-ea"/>
                <a:cs typeface="+mj-cs"/>
              </a:rPr>
              <a:t>”Alla”</a:t>
            </a:r>
            <a:endParaRPr lang="en-US" sz="2000" dirty="0">
              <a:solidFill>
                <a:srgbClr val="990099"/>
              </a:solidFill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5CD0033-6C13-42E9-B729-814408CDCBBD}"/>
              </a:ext>
            </a:extLst>
          </p:cNvPr>
          <p:cNvSpPr/>
          <p:nvPr/>
        </p:nvSpPr>
        <p:spPr>
          <a:xfrm rot="5400000">
            <a:off x="6903868" y="2925071"/>
            <a:ext cx="273814" cy="2245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7EA0E-C373-4798-B553-88E1F30EE7C7}"/>
              </a:ext>
            </a:extLst>
          </p:cNvPr>
          <p:cNvSpPr txBox="1"/>
          <p:nvPr/>
        </p:nvSpPr>
        <p:spPr>
          <a:xfrm>
            <a:off x="6660232" y="4141290"/>
            <a:ext cx="1155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~50%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6972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9C65D5-E99C-4F0E-A0D1-B17E546A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hittar man rätt ordförande?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3CE0E3-DCA9-41EE-986F-E0208D960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2239566"/>
            <a:ext cx="3330177" cy="617934"/>
          </a:xfrm>
        </p:spPr>
        <p:txBody>
          <a:bodyPr>
            <a:normAutofit/>
          </a:bodyPr>
          <a:lstStyle/>
          <a:p>
            <a:r>
              <a:rPr lang="sv-SE" dirty="0"/>
              <a:t>Förbättringsmöjligheter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C205B-E2A3-42B8-935E-14DE827BB91E}"/>
              </a:ext>
            </a:extLst>
          </p:cNvPr>
          <p:cNvSpPr/>
          <p:nvPr/>
        </p:nvSpPr>
        <p:spPr>
          <a:xfrm>
            <a:off x="8359618" y="10960"/>
            <a:ext cx="784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in</a:t>
            </a:r>
            <a:endParaRPr lang="en-US" sz="135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477088-F653-4644-BB04-50628CFA31C3}"/>
              </a:ext>
            </a:extLst>
          </p:cNvPr>
          <p:cNvSpPr txBox="1">
            <a:spLocks/>
          </p:cNvSpPr>
          <p:nvPr/>
        </p:nvSpPr>
        <p:spPr>
          <a:xfrm>
            <a:off x="336774" y="1450015"/>
            <a:ext cx="8322815" cy="72168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/>
              <a:t>Bibliska</a:t>
            </a:r>
            <a:r>
              <a:rPr lang="en-US" b="0" dirty="0"/>
              <a:t> </a:t>
            </a:r>
            <a:r>
              <a:rPr lang="en-US" b="0" dirty="0" err="1"/>
              <a:t>kraven</a:t>
            </a:r>
            <a:r>
              <a:rPr lang="en-US" b="0" dirty="0"/>
              <a:t> </a:t>
            </a:r>
            <a:r>
              <a:rPr lang="en-US" b="0" dirty="0" err="1"/>
              <a:t>på</a:t>
            </a:r>
            <a:r>
              <a:rPr lang="en-US" b="0" dirty="0"/>
              <a:t> </a:t>
            </a:r>
            <a:r>
              <a:rPr lang="en-US" b="0" dirty="0" err="1"/>
              <a:t>församlingstjänare</a:t>
            </a:r>
            <a:r>
              <a:rPr lang="en-US" b="0" dirty="0"/>
              <a:t>:</a:t>
            </a:r>
          </a:p>
          <a:p>
            <a:r>
              <a:rPr lang="sv-SE" b="0" dirty="0"/>
              <a:t> 	”</a:t>
            </a:r>
            <a:r>
              <a:rPr lang="sv-SE" b="0" i="1" dirty="0"/>
              <a:t>gott anseende och är fyllda av ande och vishet</a:t>
            </a:r>
            <a:r>
              <a:rPr lang="sv-SE" b="0" dirty="0"/>
              <a:t>”</a:t>
            </a:r>
            <a:r>
              <a:rPr lang="sv-SE" sz="2100" b="0" dirty="0"/>
              <a:t>		</a:t>
            </a:r>
            <a:r>
              <a:rPr lang="en-US" sz="2100" b="0" dirty="0"/>
              <a:t> </a:t>
            </a:r>
            <a:r>
              <a:rPr lang="en-US" sz="1800" b="0" dirty="0" err="1"/>
              <a:t>Apg</a:t>
            </a:r>
            <a:r>
              <a:rPr lang="en-US" sz="1800" b="0" dirty="0"/>
              <a:t> 6:3 </a:t>
            </a:r>
            <a:endParaRPr lang="en-US" sz="21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4829C9-5BAE-459F-BB7D-A9CBC081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239566"/>
            <a:ext cx="3868340" cy="617934"/>
          </a:xfrm>
        </p:spPr>
        <p:txBody>
          <a:bodyPr/>
          <a:lstStyle/>
          <a:p>
            <a:r>
              <a:rPr lang="sv-SE" dirty="0"/>
              <a:t>Positivt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729A-F303-4626-A603-F6889CBE9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9" y="2857500"/>
            <a:ext cx="3868340" cy="2455231"/>
          </a:xfrm>
        </p:spPr>
        <p:txBody>
          <a:bodyPr>
            <a:normAutofit/>
          </a:bodyPr>
          <a:lstStyle/>
          <a:p>
            <a:r>
              <a:rPr lang="sv-SE" dirty="0"/>
              <a:t>Stark förankring i församling</a:t>
            </a:r>
          </a:p>
          <a:p>
            <a:r>
              <a:rPr lang="sv-SE" dirty="0"/>
              <a:t>Stabil tro</a:t>
            </a:r>
          </a:p>
          <a:p>
            <a:r>
              <a:rPr lang="sv-SE" dirty="0"/>
              <a:t>Erfarenhet att leda</a:t>
            </a:r>
          </a:p>
          <a:p>
            <a:pPr lvl="1"/>
            <a:r>
              <a:rPr lang="sv-SE" dirty="0"/>
              <a:t>i församling</a:t>
            </a:r>
          </a:p>
          <a:p>
            <a:pPr lvl="1"/>
            <a:r>
              <a:rPr lang="sv-SE" dirty="0"/>
              <a:t>i professionen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E3930-ECD0-4DEE-B0A1-200DEA31C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2973" y="2857500"/>
            <a:ext cx="3887391" cy="2455231"/>
          </a:xfrm>
        </p:spPr>
        <p:txBody>
          <a:bodyPr>
            <a:normAutofit/>
          </a:bodyPr>
          <a:lstStyle/>
          <a:p>
            <a:r>
              <a:rPr lang="sv-SE" dirty="0"/>
              <a:t>Fler kvinnor</a:t>
            </a:r>
          </a:p>
          <a:p>
            <a:r>
              <a:rPr lang="sv-SE" dirty="0"/>
              <a:t>Fler med utländsk bakgrund</a:t>
            </a:r>
          </a:p>
          <a:p>
            <a:r>
              <a:rPr lang="sv-SE" dirty="0"/>
              <a:t>Nya personer på tillväxt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1B2937-1145-4426-AE39-54A2A20F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612410"/>
          </a:xfrm>
        </p:spPr>
        <p:txBody>
          <a:bodyPr>
            <a:normAutofit fontScale="90000"/>
          </a:bodyPr>
          <a:lstStyle/>
          <a:p>
            <a:r>
              <a:rPr lang="sv-SE" dirty="0"/>
              <a:t>Hur man bör rekrytera en ordförande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62662-5B6A-463D-88AF-7734F118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0142"/>
            <a:ext cx="8229600" cy="403499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Valberedning</a:t>
            </a:r>
            <a:endParaRPr lang="en-US" dirty="0"/>
          </a:p>
          <a:p>
            <a:pPr lvl="0"/>
            <a:r>
              <a:rPr lang="en-US" dirty="0" err="1"/>
              <a:t>Tänk</a:t>
            </a:r>
            <a:r>
              <a:rPr lang="en-US" dirty="0"/>
              <a:t> </a:t>
            </a:r>
            <a:r>
              <a:rPr lang="en-US" dirty="0" err="1"/>
              <a:t>bredare</a:t>
            </a:r>
            <a:endParaRPr lang="en-US" dirty="0"/>
          </a:p>
          <a:p>
            <a:pPr lvl="0"/>
            <a:r>
              <a:rPr lang="en-US" dirty="0" err="1"/>
              <a:t>Förbered</a:t>
            </a:r>
            <a:r>
              <a:rPr lang="en-US" dirty="0"/>
              <a:t> byte i </a:t>
            </a:r>
            <a:r>
              <a:rPr lang="en-US" dirty="0" err="1"/>
              <a:t>tid</a:t>
            </a:r>
            <a:endParaRPr lang="en-US" dirty="0"/>
          </a:p>
          <a:p>
            <a:pPr lvl="0"/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uppmuntrande</a:t>
            </a:r>
            <a:r>
              <a:rPr lang="en-US" dirty="0"/>
              <a:t> </a:t>
            </a:r>
            <a:r>
              <a:rPr lang="en-US" dirty="0" err="1"/>
              <a:t>samtal</a:t>
            </a:r>
            <a:r>
              <a:rPr lang="en-US" dirty="0"/>
              <a:t>, om:</a:t>
            </a:r>
          </a:p>
          <a:p>
            <a:pPr lvl="1"/>
            <a:r>
              <a:rPr lang="en-US" dirty="0" err="1"/>
              <a:t>Arbetsuppgifter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vision </a:t>
            </a:r>
          </a:p>
          <a:p>
            <a:pPr lvl="1"/>
            <a:r>
              <a:rPr lang="en-US" dirty="0" err="1"/>
              <a:t>Förmågan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samarbeta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Drivkraft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rollen</a:t>
            </a:r>
            <a:endParaRPr lang="en-US" dirty="0"/>
          </a:p>
          <a:p>
            <a:pPr lvl="0"/>
            <a:r>
              <a:rPr lang="en-US" dirty="0"/>
              <a:t>"Not take no for an answer"</a:t>
            </a:r>
          </a:p>
          <a:p>
            <a:pPr lvl="0"/>
            <a:endParaRPr lang="en-US" dirty="0"/>
          </a:p>
          <a:p>
            <a:r>
              <a:rPr lang="en-US" dirty="0" err="1"/>
              <a:t>Tackar</a:t>
            </a:r>
            <a:r>
              <a:rPr lang="en-US" dirty="0"/>
              <a:t> ja om man </a:t>
            </a:r>
            <a:r>
              <a:rPr lang="en-US" b="1" dirty="0" err="1"/>
              <a:t>fyller</a:t>
            </a:r>
            <a:r>
              <a:rPr lang="en-US" b="1" dirty="0"/>
              <a:t> </a:t>
            </a:r>
            <a:r>
              <a:rPr lang="en-US" b="1" dirty="0" err="1"/>
              <a:t>ett</a:t>
            </a:r>
            <a:r>
              <a:rPr lang="en-US" b="1" dirty="0"/>
              <a:t> </a:t>
            </a:r>
            <a:r>
              <a:rPr lang="en-US" b="1" dirty="0" err="1"/>
              <a:t>behov</a:t>
            </a:r>
            <a:r>
              <a:rPr lang="en-US" dirty="0"/>
              <a:t>,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b="1" i="1" dirty="0" err="1"/>
              <a:t>inspirerande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i="1" dirty="0" err="1"/>
              <a:t>gåvorna</a:t>
            </a:r>
            <a:r>
              <a:rPr lang="en-US" b="1" i="1" dirty="0"/>
              <a:t> </a:t>
            </a:r>
            <a:r>
              <a:rPr lang="en-US" b="1" i="1" dirty="0" err="1"/>
              <a:t>passar</a:t>
            </a:r>
            <a:r>
              <a:rPr lang="en-US" b="1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de </a:t>
            </a:r>
            <a:r>
              <a:rPr lang="en-US" b="1" i="1" dirty="0" err="1"/>
              <a:t>upplever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kallelse</a:t>
            </a:r>
            <a:r>
              <a:rPr lang="en-US" b="1" i="1" dirty="0"/>
              <a:t> </a:t>
            </a:r>
            <a:r>
              <a:rPr lang="en-US" dirty="0"/>
              <a:t>till det.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34E4B-223F-45C8-B385-21CE3493ADCC}"/>
              </a:ext>
            </a:extLst>
          </p:cNvPr>
          <p:cNvSpPr/>
          <p:nvPr/>
        </p:nvSpPr>
        <p:spPr>
          <a:xfrm>
            <a:off x="8359618" y="0"/>
            <a:ext cx="784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/>
              <a:t>Vägen in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487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FK mot 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EFK mot 2020</Template>
  <TotalTime>5936</TotalTime>
  <Words>1266</Words>
  <Application>Microsoft Office PowerPoint</Application>
  <PresentationFormat>On-screen Show (16:10)</PresentationFormat>
  <Paragraphs>279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Rockwell</vt:lpstr>
      <vt:lpstr>Symbol</vt:lpstr>
      <vt:lpstr>Times New Roman</vt:lpstr>
      <vt:lpstr>Wingdings</vt:lpstr>
      <vt:lpstr>EFK mot 2020</vt:lpstr>
      <vt:lpstr>Vägen in, vägen ut, vägen vidare</vt:lpstr>
      <vt:lpstr>Upplägg av presentationen</vt:lpstr>
      <vt:lpstr>EFKs 294 församlingar plottat  per antal medlemmar</vt:lpstr>
      <vt:lpstr>Förhållandet mellan storlek på församlingar i EFK och svarande</vt:lpstr>
      <vt:lpstr>Svar från nuvarande och tidigare ordförande</vt:lpstr>
      <vt:lpstr>Är ordförandena representativa? </vt:lpstr>
      <vt:lpstr>Är ordförandena representativa?</vt:lpstr>
      <vt:lpstr>Hur hittar man rätt ordförande?</vt:lpstr>
      <vt:lpstr>Hur man bör rekrytera en ordförande</vt:lpstr>
      <vt:lpstr>Hur länge har man varit ordförande</vt:lpstr>
      <vt:lpstr>Vad som engagerar ordföranden</vt:lpstr>
      <vt:lpstr>Vad är jobbigt?</vt:lpstr>
      <vt:lpstr>Maktfördelningen – olika för olika frågor…</vt:lpstr>
      <vt:lpstr>Hur bygger vi goda ledarteam?</vt:lpstr>
      <vt:lpstr>Maktfördelningen – När kärvar det till sig?</vt:lpstr>
      <vt:lpstr>Var man tar stöd</vt:lpstr>
      <vt:lpstr>Vad som gör att man slutar – positivt upplevt</vt:lpstr>
      <vt:lpstr>Vad som gör att man slutar – negativt upplevt</vt:lpstr>
      <vt:lpstr>Hur man vill sluta som ordförande</vt:lpstr>
      <vt:lpstr>Andel tidigare ordförande som är aktiva</vt:lpstr>
      <vt:lpstr>Hur går man vidare på bästa sätt?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EFK mot 2020</dc:title>
  <dc:creator>cahnyg</dc:creator>
  <cp:lastModifiedBy>Tomas Jirenius</cp:lastModifiedBy>
  <cp:revision>164</cp:revision>
  <dcterms:created xsi:type="dcterms:W3CDTF">2014-01-14T19:01:39Z</dcterms:created>
  <dcterms:modified xsi:type="dcterms:W3CDTF">2021-01-30T15:41:10Z</dcterms:modified>
</cp:coreProperties>
</file>