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2" r:id="rId6"/>
    <p:sldId id="263" r:id="rId7"/>
    <p:sldId id="264" r:id="rId8"/>
    <p:sldId id="265" r:id="rId9"/>
    <p:sldId id="266" r:id="rId10"/>
    <p:sldId id="267" r:id="rId11"/>
    <p:sldId id="268" r:id="rId12"/>
    <p:sldId id="269" r:id="rId13"/>
    <p:sldId id="275" r:id="rId14"/>
    <p:sldId id="272"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38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E3AE05B-9D72-416B-4A31-D453C4EEFBA1}"/>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C2ACF08D-7209-329B-DA6E-6231E0FDF7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002BD6A0-9860-5727-9D0D-A13D0A4AE374}"/>
              </a:ext>
            </a:extLst>
          </p:cNvPr>
          <p:cNvSpPr>
            <a:spLocks noGrp="1"/>
          </p:cNvSpPr>
          <p:nvPr>
            <p:ph type="dt" sz="half" idx="10"/>
          </p:nvPr>
        </p:nvSpPr>
        <p:spPr/>
        <p:txBody>
          <a:bodyPr/>
          <a:lstStyle/>
          <a:p>
            <a:fld id="{02F158FF-7BDD-488C-8F08-8F8339240CB1}" type="datetimeFigureOut">
              <a:rPr lang="sv-SE" smtClean="0"/>
              <a:t>2023-01-28</a:t>
            </a:fld>
            <a:endParaRPr lang="sv-SE"/>
          </a:p>
        </p:txBody>
      </p:sp>
      <p:sp>
        <p:nvSpPr>
          <p:cNvPr id="5" name="Platshållare för sidfot 4">
            <a:extLst>
              <a:ext uri="{FF2B5EF4-FFF2-40B4-BE49-F238E27FC236}">
                <a16:creationId xmlns:a16="http://schemas.microsoft.com/office/drawing/2014/main" id="{277F6B50-BA8F-CD6F-6041-CE4245BF649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0CFB45A-6170-53BB-FECF-7E427D69DF45}"/>
              </a:ext>
            </a:extLst>
          </p:cNvPr>
          <p:cNvSpPr>
            <a:spLocks noGrp="1"/>
          </p:cNvSpPr>
          <p:nvPr>
            <p:ph type="sldNum" sz="quarter" idx="12"/>
          </p:nvPr>
        </p:nvSpPr>
        <p:spPr/>
        <p:txBody>
          <a:bodyPr/>
          <a:lstStyle/>
          <a:p>
            <a:fld id="{671237C0-81DB-4496-80E5-080F781A2D5B}" type="slidenum">
              <a:rPr lang="sv-SE" smtClean="0"/>
              <a:t>‹#›</a:t>
            </a:fld>
            <a:endParaRPr lang="sv-SE"/>
          </a:p>
        </p:txBody>
      </p:sp>
    </p:spTree>
    <p:extLst>
      <p:ext uri="{BB962C8B-B14F-4D97-AF65-F5344CB8AC3E}">
        <p14:creationId xmlns:p14="http://schemas.microsoft.com/office/powerpoint/2010/main" val="2726936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D9E4E14-7743-F51B-0D6A-677676C2900D}"/>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00BA51B7-010E-9D8C-FD27-A189DE83386B}"/>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9984477-0FF2-CBB2-8B10-B0E7A35E6C8F}"/>
              </a:ext>
            </a:extLst>
          </p:cNvPr>
          <p:cNvSpPr>
            <a:spLocks noGrp="1"/>
          </p:cNvSpPr>
          <p:nvPr>
            <p:ph type="dt" sz="half" idx="10"/>
          </p:nvPr>
        </p:nvSpPr>
        <p:spPr/>
        <p:txBody>
          <a:bodyPr/>
          <a:lstStyle/>
          <a:p>
            <a:fld id="{02F158FF-7BDD-488C-8F08-8F8339240CB1}" type="datetimeFigureOut">
              <a:rPr lang="sv-SE" smtClean="0"/>
              <a:t>2023-01-28</a:t>
            </a:fld>
            <a:endParaRPr lang="sv-SE"/>
          </a:p>
        </p:txBody>
      </p:sp>
      <p:sp>
        <p:nvSpPr>
          <p:cNvPr id="5" name="Platshållare för sidfot 4">
            <a:extLst>
              <a:ext uri="{FF2B5EF4-FFF2-40B4-BE49-F238E27FC236}">
                <a16:creationId xmlns:a16="http://schemas.microsoft.com/office/drawing/2014/main" id="{01B05331-7A4E-DDB0-CB8F-66F5B53106E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A9130DB-2B0F-154D-C206-10002A496BC9}"/>
              </a:ext>
            </a:extLst>
          </p:cNvPr>
          <p:cNvSpPr>
            <a:spLocks noGrp="1"/>
          </p:cNvSpPr>
          <p:nvPr>
            <p:ph type="sldNum" sz="quarter" idx="12"/>
          </p:nvPr>
        </p:nvSpPr>
        <p:spPr/>
        <p:txBody>
          <a:bodyPr/>
          <a:lstStyle/>
          <a:p>
            <a:fld id="{671237C0-81DB-4496-80E5-080F781A2D5B}" type="slidenum">
              <a:rPr lang="sv-SE" smtClean="0"/>
              <a:t>‹#›</a:t>
            </a:fld>
            <a:endParaRPr lang="sv-SE"/>
          </a:p>
        </p:txBody>
      </p:sp>
    </p:spTree>
    <p:extLst>
      <p:ext uri="{BB962C8B-B14F-4D97-AF65-F5344CB8AC3E}">
        <p14:creationId xmlns:p14="http://schemas.microsoft.com/office/powerpoint/2010/main" val="967273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B73D4CD3-7329-7D51-24CE-A0D60A9D6069}"/>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357DA76-D49B-126F-5D9B-97FCDC6917BE}"/>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14BDE86-2BFF-5ED1-91FE-B43445847F4F}"/>
              </a:ext>
            </a:extLst>
          </p:cNvPr>
          <p:cNvSpPr>
            <a:spLocks noGrp="1"/>
          </p:cNvSpPr>
          <p:nvPr>
            <p:ph type="dt" sz="half" idx="10"/>
          </p:nvPr>
        </p:nvSpPr>
        <p:spPr/>
        <p:txBody>
          <a:bodyPr/>
          <a:lstStyle/>
          <a:p>
            <a:fld id="{02F158FF-7BDD-488C-8F08-8F8339240CB1}" type="datetimeFigureOut">
              <a:rPr lang="sv-SE" smtClean="0"/>
              <a:t>2023-01-28</a:t>
            </a:fld>
            <a:endParaRPr lang="sv-SE"/>
          </a:p>
        </p:txBody>
      </p:sp>
      <p:sp>
        <p:nvSpPr>
          <p:cNvPr id="5" name="Platshållare för sidfot 4">
            <a:extLst>
              <a:ext uri="{FF2B5EF4-FFF2-40B4-BE49-F238E27FC236}">
                <a16:creationId xmlns:a16="http://schemas.microsoft.com/office/drawing/2014/main" id="{3E486B8C-677C-DEA4-D3B9-24501162367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61CFB38-FA4E-FB1F-F45B-CC9E50CF290A}"/>
              </a:ext>
            </a:extLst>
          </p:cNvPr>
          <p:cNvSpPr>
            <a:spLocks noGrp="1"/>
          </p:cNvSpPr>
          <p:nvPr>
            <p:ph type="sldNum" sz="quarter" idx="12"/>
          </p:nvPr>
        </p:nvSpPr>
        <p:spPr/>
        <p:txBody>
          <a:bodyPr/>
          <a:lstStyle/>
          <a:p>
            <a:fld id="{671237C0-81DB-4496-80E5-080F781A2D5B}" type="slidenum">
              <a:rPr lang="sv-SE" smtClean="0"/>
              <a:t>‹#›</a:t>
            </a:fld>
            <a:endParaRPr lang="sv-SE"/>
          </a:p>
        </p:txBody>
      </p:sp>
    </p:spTree>
    <p:extLst>
      <p:ext uri="{BB962C8B-B14F-4D97-AF65-F5344CB8AC3E}">
        <p14:creationId xmlns:p14="http://schemas.microsoft.com/office/powerpoint/2010/main" val="3567031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B6B7E1-FC33-DF48-8957-57F0D98981A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668728B-3AD3-793C-E15D-AB27A13BA266}"/>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0D9C285-B4D2-8251-F98C-C95041E36FE0}"/>
              </a:ext>
            </a:extLst>
          </p:cNvPr>
          <p:cNvSpPr>
            <a:spLocks noGrp="1"/>
          </p:cNvSpPr>
          <p:nvPr>
            <p:ph type="dt" sz="half" idx="10"/>
          </p:nvPr>
        </p:nvSpPr>
        <p:spPr/>
        <p:txBody>
          <a:bodyPr/>
          <a:lstStyle/>
          <a:p>
            <a:fld id="{02F158FF-7BDD-488C-8F08-8F8339240CB1}" type="datetimeFigureOut">
              <a:rPr lang="sv-SE" smtClean="0"/>
              <a:t>2023-01-28</a:t>
            </a:fld>
            <a:endParaRPr lang="sv-SE"/>
          </a:p>
        </p:txBody>
      </p:sp>
      <p:sp>
        <p:nvSpPr>
          <p:cNvPr id="5" name="Platshållare för sidfot 4">
            <a:extLst>
              <a:ext uri="{FF2B5EF4-FFF2-40B4-BE49-F238E27FC236}">
                <a16:creationId xmlns:a16="http://schemas.microsoft.com/office/drawing/2014/main" id="{A5FCBF7C-7233-1C7A-6CD1-513D37FBC17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E1F9E98-6ED9-96B0-2504-4F9A81A7E2DD}"/>
              </a:ext>
            </a:extLst>
          </p:cNvPr>
          <p:cNvSpPr>
            <a:spLocks noGrp="1"/>
          </p:cNvSpPr>
          <p:nvPr>
            <p:ph type="sldNum" sz="quarter" idx="12"/>
          </p:nvPr>
        </p:nvSpPr>
        <p:spPr/>
        <p:txBody>
          <a:bodyPr/>
          <a:lstStyle/>
          <a:p>
            <a:fld id="{671237C0-81DB-4496-80E5-080F781A2D5B}" type="slidenum">
              <a:rPr lang="sv-SE" smtClean="0"/>
              <a:t>‹#›</a:t>
            </a:fld>
            <a:endParaRPr lang="sv-SE"/>
          </a:p>
        </p:txBody>
      </p:sp>
    </p:spTree>
    <p:extLst>
      <p:ext uri="{BB962C8B-B14F-4D97-AF65-F5344CB8AC3E}">
        <p14:creationId xmlns:p14="http://schemas.microsoft.com/office/powerpoint/2010/main" val="3529645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213DDA-AEE8-9766-A559-49A21331DF8D}"/>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4769AAD7-E165-9DFB-A3B2-D874567979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9811FDFC-24D4-E1D5-36BF-D40FD123677F}"/>
              </a:ext>
            </a:extLst>
          </p:cNvPr>
          <p:cNvSpPr>
            <a:spLocks noGrp="1"/>
          </p:cNvSpPr>
          <p:nvPr>
            <p:ph type="dt" sz="half" idx="10"/>
          </p:nvPr>
        </p:nvSpPr>
        <p:spPr/>
        <p:txBody>
          <a:bodyPr/>
          <a:lstStyle/>
          <a:p>
            <a:fld id="{02F158FF-7BDD-488C-8F08-8F8339240CB1}" type="datetimeFigureOut">
              <a:rPr lang="sv-SE" smtClean="0"/>
              <a:t>2023-01-28</a:t>
            </a:fld>
            <a:endParaRPr lang="sv-SE"/>
          </a:p>
        </p:txBody>
      </p:sp>
      <p:sp>
        <p:nvSpPr>
          <p:cNvPr id="5" name="Platshållare för sidfot 4">
            <a:extLst>
              <a:ext uri="{FF2B5EF4-FFF2-40B4-BE49-F238E27FC236}">
                <a16:creationId xmlns:a16="http://schemas.microsoft.com/office/drawing/2014/main" id="{BC269038-7A3B-B9C3-F394-1EC3B0BF4D4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B7D9445-E5B5-1038-F3D9-01B0368CAF36}"/>
              </a:ext>
            </a:extLst>
          </p:cNvPr>
          <p:cNvSpPr>
            <a:spLocks noGrp="1"/>
          </p:cNvSpPr>
          <p:nvPr>
            <p:ph type="sldNum" sz="quarter" idx="12"/>
          </p:nvPr>
        </p:nvSpPr>
        <p:spPr/>
        <p:txBody>
          <a:bodyPr/>
          <a:lstStyle/>
          <a:p>
            <a:fld id="{671237C0-81DB-4496-80E5-080F781A2D5B}" type="slidenum">
              <a:rPr lang="sv-SE" smtClean="0"/>
              <a:t>‹#›</a:t>
            </a:fld>
            <a:endParaRPr lang="sv-SE"/>
          </a:p>
        </p:txBody>
      </p:sp>
    </p:spTree>
    <p:extLst>
      <p:ext uri="{BB962C8B-B14F-4D97-AF65-F5344CB8AC3E}">
        <p14:creationId xmlns:p14="http://schemas.microsoft.com/office/powerpoint/2010/main" val="1804507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265A39-02B0-A518-607C-A4BA8353A196}"/>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8043AF3-8EBA-DF50-7A85-649E395EDA35}"/>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521B5651-AA3D-EFE1-FD97-CC0284DDE230}"/>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B4E89DCA-FAFA-6136-3BF7-5F959F3BCBE4}"/>
              </a:ext>
            </a:extLst>
          </p:cNvPr>
          <p:cNvSpPr>
            <a:spLocks noGrp="1"/>
          </p:cNvSpPr>
          <p:nvPr>
            <p:ph type="dt" sz="half" idx="10"/>
          </p:nvPr>
        </p:nvSpPr>
        <p:spPr/>
        <p:txBody>
          <a:bodyPr/>
          <a:lstStyle/>
          <a:p>
            <a:fld id="{02F158FF-7BDD-488C-8F08-8F8339240CB1}" type="datetimeFigureOut">
              <a:rPr lang="sv-SE" smtClean="0"/>
              <a:t>2023-01-28</a:t>
            </a:fld>
            <a:endParaRPr lang="sv-SE"/>
          </a:p>
        </p:txBody>
      </p:sp>
      <p:sp>
        <p:nvSpPr>
          <p:cNvPr id="6" name="Platshållare för sidfot 5">
            <a:extLst>
              <a:ext uri="{FF2B5EF4-FFF2-40B4-BE49-F238E27FC236}">
                <a16:creationId xmlns:a16="http://schemas.microsoft.com/office/drawing/2014/main" id="{3E5C239F-14F7-9148-15E3-B293476EFC4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63EE3F3-220F-1919-4A4E-77F269DF2CBD}"/>
              </a:ext>
            </a:extLst>
          </p:cNvPr>
          <p:cNvSpPr>
            <a:spLocks noGrp="1"/>
          </p:cNvSpPr>
          <p:nvPr>
            <p:ph type="sldNum" sz="quarter" idx="12"/>
          </p:nvPr>
        </p:nvSpPr>
        <p:spPr/>
        <p:txBody>
          <a:bodyPr/>
          <a:lstStyle/>
          <a:p>
            <a:fld id="{671237C0-81DB-4496-80E5-080F781A2D5B}" type="slidenum">
              <a:rPr lang="sv-SE" smtClean="0"/>
              <a:t>‹#›</a:t>
            </a:fld>
            <a:endParaRPr lang="sv-SE"/>
          </a:p>
        </p:txBody>
      </p:sp>
    </p:spTree>
    <p:extLst>
      <p:ext uri="{BB962C8B-B14F-4D97-AF65-F5344CB8AC3E}">
        <p14:creationId xmlns:p14="http://schemas.microsoft.com/office/powerpoint/2010/main" val="2857208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F181F6-ACD4-2455-9A28-63AB6F4D668A}"/>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C9544CB9-50B0-9F43-62A9-F187E6020F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313C2971-2D30-1585-A40D-C899558BA486}"/>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353BD555-AE96-488D-120D-E43A67D460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CA40F5AC-4070-C118-EF9D-77DAB1186DAB}"/>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F36F2B1B-3E27-40FD-9C0D-CF3616F8191F}"/>
              </a:ext>
            </a:extLst>
          </p:cNvPr>
          <p:cNvSpPr>
            <a:spLocks noGrp="1"/>
          </p:cNvSpPr>
          <p:nvPr>
            <p:ph type="dt" sz="half" idx="10"/>
          </p:nvPr>
        </p:nvSpPr>
        <p:spPr/>
        <p:txBody>
          <a:bodyPr/>
          <a:lstStyle/>
          <a:p>
            <a:fld id="{02F158FF-7BDD-488C-8F08-8F8339240CB1}" type="datetimeFigureOut">
              <a:rPr lang="sv-SE" smtClean="0"/>
              <a:t>2023-01-28</a:t>
            </a:fld>
            <a:endParaRPr lang="sv-SE"/>
          </a:p>
        </p:txBody>
      </p:sp>
      <p:sp>
        <p:nvSpPr>
          <p:cNvPr id="8" name="Platshållare för sidfot 7">
            <a:extLst>
              <a:ext uri="{FF2B5EF4-FFF2-40B4-BE49-F238E27FC236}">
                <a16:creationId xmlns:a16="http://schemas.microsoft.com/office/drawing/2014/main" id="{84E7D732-DDA3-1AFB-CE92-FC509695DAC5}"/>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A4D2A7DB-0DC9-4313-DA78-BA0F4DDC0F05}"/>
              </a:ext>
            </a:extLst>
          </p:cNvPr>
          <p:cNvSpPr>
            <a:spLocks noGrp="1"/>
          </p:cNvSpPr>
          <p:nvPr>
            <p:ph type="sldNum" sz="quarter" idx="12"/>
          </p:nvPr>
        </p:nvSpPr>
        <p:spPr/>
        <p:txBody>
          <a:bodyPr/>
          <a:lstStyle/>
          <a:p>
            <a:fld id="{671237C0-81DB-4496-80E5-080F781A2D5B}" type="slidenum">
              <a:rPr lang="sv-SE" smtClean="0"/>
              <a:t>‹#›</a:t>
            </a:fld>
            <a:endParaRPr lang="sv-SE"/>
          </a:p>
        </p:txBody>
      </p:sp>
    </p:spTree>
    <p:extLst>
      <p:ext uri="{BB962C8B-B14F-4D97-AF65-F5344CB8AC3E}">
        <p14:creationId xmlns:p14="http://schemas.microsoft.com/office/powerpoint/2010/main" val="2530273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E43E9CC-DEB4-55FB-5334-F4DA53D332EB}"/>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C41B0BBE-154C-7212-F31F-0E6FC16F8930}"/>
              </a:ext>
            </a:extLst>
          </p:cNvPr>
          <p:cNvSpPr>
            <a:spLocks noGrp="1"/>
          </p:cNvSpPr>
          <p:nvPr>
            <p:ph type="dt" sz="half" idx="10"/>
          </p:nvPr>
        </p:nvSpPr>
        <p:spPr/>
        <p:txBody>
          <a:bodyPr/>
          <a:lstStyle/>
          <a:p>
            <a:fld id="{02F158FF-7BDD-488C-8F08-8F8339240CB1}" type="datetimeFigureOut">
              <a:rPr lang="sv-SE" smtClean="0"/>
              <a:t>2023-01-28</a:t>
            </a:fld>
            <a:endParaRPr lang="sv-SE"/>
          </a:p>
        </p:txBody>
      </p:sp>
      <p:sp>
        <p:nvSpPr>
          <p:cNvPr id="4" name="Platshållare för sidfot 3">
            <a:extLst>
              <a:ext uri="{FF2B5EF4-FFF2-40B4-BE49-F238E27FC236}">
                <a16:creationId xmlns:a16="http://schemas.microsoft.com/office/drawing/2014/main" id="{67F65841-7F57-CDF0-EAC0-6B5EE4D4BDD1}"/>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ED9CB6D1-E7F3-F69C-82C9-83892D8D8C6F}"/>
              </a:ext>
            </a:extLst>
          </p:cNvPr>
          <p:cNvSpPr>
            <a:spLocks noGrp="1"/>
          </p:cNvSpPr>
          <p:nvPr>
            <p:ph type="sldNum" sz="quarter" idx="12"/>
          </p:nvPr>
        </p:nvSpPr>
        <p:spPr/>
        <p:txBody>
          <a:bodyPr/>
          <a:lstStyle/>
          <a:p>
            <a:fld id="{671237C0-81DB-4496-80E5-080F781A2D5B}" type="slidenum">
              <a:rPr lang="sv-SE" smtClean="0"/>
              <a:t>‹#›</a:t>
            </a:fld>
            <a:endParaRPr lang="sv-SE"/>
          </a:p>
        </p:txBody>
      </p:sp>
    </p:spTree>
    <p:extLst>
      <p:ext uri="{BB962C8B-B14F-4D97-AF65-F5344CB8AC3E}">
        <p14:creationId xmlns:p14="http://schemas.microsoft.com/office/powerpoint/2010/main" val="227519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A4CEFD19-6D88-F067-67DD-090D6F5EDE6C}"/>
              </a:ext>
            </a:extLst>
          </p:cNvPr>
          <p:cNvSpPr>
            <a:spLocks noGrp="1"/>
          </p:cNvSpPr>
          <p:nvPr>
            <p:ph type="dt" sz="half" idx="10"/>
          </p:nvPr>
        </p:nvSpPr>
        <p:spPr/>
        <p:txBody>
          <a:bodyPr/>
          <a:lstStyle/>
          <a:p>
            <a:fld id="{02F158FF-7BDD-488C-8F08-8F8339240CB1}" type="datetimeFigureOut">
              <a:rPr lang="sv-SE" smtClean="0"/>
              <a:t>2023-01-28</a:t>
            </a:fld>
            <a:endParaRPr lang="sv-SE"/>
          </a:p>
        </p:txBody>
      </p:sp>
      <p:sp>
        <p:nvSpPr>
          <p:cNvPr id="3" name="Platshållare för sidfot 2">
            <a:extLst>
              <a:ext uri="{FF2B5EF4-FFF2-40B4-BE49-F238E27FC236}">
                <a16:creationId xmlns:a16="http://schemas.microsoft.com/office/drawing/2014/main" id="{BDDB43DA-8090-8352-BA62-9139008DEA50}"/>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334337EE-CE6B-9D5A-BC73-EAEFB31677CF}"/>
              </a:ext>
            </a:extLst>
          </p:cNvPr>
          <p:cNvSpPr>
            <a:spLocks noGrp="1"/>
          </p:cNvSpPr>
          <p:nvPr>
            <p:ph type="sldNum" sz="quarter" idx="12"/>
          </p:nvPr>
        </p:nvSpPr>
        <p:spPr/>
        <p:txBody>
          <a:bodyPr/>
          <a:lstStyle/>
          <a:p>
            <a:fld id="{671237C0-81DB-4496-80E5-080F781A2D5B}" type="slidenum">
              <a:rPr lang="sv-SE" smtClean="0"/>
              <a:t>‹#›</a:t>
            </a:fld>
            <a:endParaRPr lang="sv-SE"/>
          </a:p>
        </p:txBody>
      </p:sp>
    </p:spTree>
    <p:extLst>
      <p:ext uri="{BB962C8B-B14F-4D97-AF65-F5344CB8AC3E}">
        <p14:creationId xmlns:p14="http://schemas.microsoft.com/office/powerpoint/2010/main" val="1398377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753B265-1392-E5C5-D2DC-953A2C4C2FE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A93C0CE-6D28-F942-E49A-6321CFAF85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3F23C9BE-780A-E6A4-7724-40105F3C93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0F58F624-9121-A2FF-0D69-8C922C8CC048}"/>
              </a:ext>
            </a:extLst>
          </p:cNvPr>
          <p:cNvSpPr>
            <a:spLocks noGrp="1"/>
          </p:cNvSpPr>
          <p:nvPr>
            <p:ph type="dt" sz="half" idx="10"/>
          </p:nvPr>
        </p:nvSpPr>
        <p:spPr/>
        <p:txBody>
          <a:bodyPr/>
          <a:lstStyle/>
          <a:p>
            <a:fld id="{02F158FF-7BDD-488C-8F08-8F8339240CB1}" type="datetimeFigureOut">
              <a:rPr lang="sv-SE" smtClean="0"/>
              <a:t>2023-01-28</a:t>
            </a:fld>
            <a:endParaRPr lang="sv-SE"/>
          </a:p>
        </p:txBody>
      </p:sp>
      <p:sp>
        <p:nvSpPr>
          <p:cNvPr id="6" name="Platshållare för sidfot 5">
            <a:extLst>
              <a:ext uri="{FF2B5EF4-FFF2-40B4-BE49-F238E27FC236}">
                <a16:creationId xmlns:a16="http://schemas.microsoft.com/office/drawing/2014/main" id="{1300F356-C549-A296-8FE8-DFC6FEE7ABC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6BB7CC0-D63D-3286-8AB5-20C3BC6984F5}"/>
              </a:ext>
            </a:extLst>
          </p:cNvPr>
          <p:cNvSpPr>
            <a:spLocks noGrp="1"/>
          </p:cNvSpPr>
          <p:nvPr>
            <p:ph type="sldNum" sz="quarter" idx="12"/>
          </p:nvPr>
        </p:nvSpPr>
        <p:spPr/>
        <p:txBody>
          <a:bodyPr/>
          <a:lstStyle/>
          <a:p>
            <a:fld id="{671237C0-81DB-4496-80E5-080F781A2D5B}" type="slidenum">
              <a:rPr lang="sv-SE" smtClean="0"/>
              <a:t>‹#›</a:t>
            </a:fld>
            <a:endParaRPr lang="sv-SE"/>
          </a:p>
        </p:txBody>
      </p:sp>
    </p:spTree>
    <p:extLst>
      <p:ext uri="{BB962C8B-B14F-4D97-AF65-F5344CB8AC3E}">
        <p14:creationId xmlns:p14="http://schemas.microsoft.com/office/powerpoint/2010/main" val="4110415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7AFA416-44C3-0ABA-F444-46E006E0123A}"/>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8D38FDCE-DB7F-1A37-4F10-3C35D5C71B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19871898-5D49-A499-6359-8FE5F27B19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3EB0FEDD-41E7-2A96-3BF1-8CA09B120DEF}"/>
              </a:ext>
            </a:extLst>
          </p:cNvPr>
          <p:cNvSpPr>
            <a:spLocks noGrp="1"/>
          </p:cNvSpPr>
          <p:nvPr>
            <p:ph type="dt" sz="half" idx="10"/>
          </p:nvPr>
        </p:nvSpPr>
        <p:spPr/>
        <p:txBody>
          <a:bodyPr/>
          <a:lstStyle/>
          <a:p>
            <a:fld id="{02F158FF-7BDD-488C-8F08-8F8339240CB1}" type="datetimeFigureOut">
              <a:rPr lang="sv-SE" smtClean="0"/>
              <a:t>2023-01-28</a:t>
            </a:fld>
            <a:endParaRPr lang="sv-SE"/>
          </a:p>
        </p:txBody>
      </p:sp>
      <p:sp>
        <p:nvSpPr>
          <p:cNvPr id="6" name="Platshållare för sidfot 5">
            <a:extLst>
              <a:ext uri="{FF2B5EF4-FFF2-40B4-BE49-F238E27FC236}">
                <a16:creationId xmlns:a16="http://schemas.microsoft.com/office/drawing/2014/main" id="{9EB7B300-9394-1CB6-E3CB-4CE831D3BA5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55764AD-7FD5-B9E6-CDB4-6FE037471AD7}"/>
              </a:ext>
            </a:extLst>
          </p:cNvPr>
          <p:cNvSpPr>
            <a:spLocks noGrp="1"/>
          </p:cNvSpPr>
          <p:nvPr>
            <p:ph type="sldNum" sz="quarter" idx="12"/>
          </p:nvPr>
        </p:nvSpPr>
        <p:spPr/>
        <p:txBody>
          <a:bodyPr/>
          <a:lstStyle/>
          <a:p>
            <a:fld id="{671237C0-81DB-4496-80E5-080F781A2D5B}" type="slidenum">
              <a:rPr lang="sv-SE" smtClean="0"/>
              <a:t>‹#›</a:t>
            </a:fld>
            <a:endParaRPr lang="sv-SE"/>
          </a:p>
        </p:txBody>
      </p:sp>
    </p:spTree>
    <p:extLst>
      <p:ext uri="{BB962C8B-B14F-4D97-AF65-F5344CB8AC3E}">
        <p14:creationId xmlns:p14="http://schemas.microsoft.com/office/powerpoint/2010/main" val="1671580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E59E0AB8-3B74-C0AD-6F6A-FBCFD74DE4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A594E9E1-69C7-610E-BEA0-5549F0FB94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0B28653-4383-561F-A099-63C79B5B6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F158FF-7BDD-488C-8F08-8F8339240CB1}" type="datetimeFigureOut">
              <a:rPr lang="sv-SE" smtClean="0"/>
              <a:t>2023-01-28</a:t>
            </a:fld>
            <a:endParaRPr lang="sv-SE"/>
          </a:p>
        </p:txBody>
      </p:sp>
      <p:sp>
        <p:nvSpPr>
          <p:cNvPr id="5" name="Platshållare för sidfot 4">
            <a:extLst>
              <a:ext uri="{FF2B5EF4-FFF2-40B4-BE49-F238E27FC236}">
                <a16:creationId xmlns:a16="http://schemas.microsoft.com/office/drawing/2014/main" id="{9813A6E8-CB38-5851-95CC-52EE7E25E2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FEC5B043-7812-7D48-856C-D1362C8546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1237C0-81DB-4496-80E5-080F781A2D5B}" type="slidenum">
              <a:rPr lang="sv-SE" smtClean="0"/>
              <a:t>‹#›</a:t>
            </a:fld>
            <a:endParaRPr lang="sv-SE"/>
          </a:p>
        </p:txBody>
      </p:sp>
    </p:spTree>
    <p:extLst>
      <p:ext uri="{BB962C8B-B14F-4D97-AF65-F5344CB8AC3E}">
        <p14:creationId xmlns:p14="http://schemas.microsoft.com/office/powerpoint/2010/main" val="13088314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an-eric.ronngren@arbetsgivaralliansen.se" TargetMode="Externa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AC9AE">
            <a:alpha val="65000"/>
          </a:srgbClr>
        </a:solidFill>
        <a:effectLst/>
      </p:bgPr>
    </p:bg>
    <p:spTree>
      <p:nvGrpSpPr>
        <p:cNvPr id="1" name=""/>
        <p:cNvGrpSpPr/>
        <p:nvPr/>
      </p:nvGrpSpPr>
      <p:grpSpPr>
        <a:xfrm>
          <a:off x="0" y="0"/>
          <a:ext cx="0" cy="0"/>
          <a:chOff x="0" y="0"/>
          <a:chExt cx="0" cy="0"/>
        </a:xfrm>
      </p:grpSpPr>
      <p:pic>
        <p:nvPicPr>
          <p:cNvPr id="45" name="Bildobjekt 44" descr="En bild som visar text&#10;&#10;Automatiskt genererad beskrivning">
            <a:extLst>
              <a:ext uri="{FF2B5EF4-FFF2-40B4-BE49-F238E27FC236}">
                <a16:creationId xmlns:a16="http://schemas.microsoft.com/office/drawing/2014/main" id="{A7DDE59C-D834-BC2A-EE0D-B4062201B8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5850" y="5111917"/>
            <a:ext cx="2400300" cy="933450"/>
          </a:xfrm>
          <a:prstGeom prst="rect">
            <a:avLst/>
          </a:prstGeom>
        </p:spPr>
      </p:pic>
      <p:sp>
        <p:nvSpPr>
          <p:cNvPr id="47" name="Platshållare för innehåll 46">
            <a:extLst>
              <a:ext uri="{FF2B5EF4-FFF2-40B4-BE49-F238E27FC236}">
                <a16:creationId xmlns:a16="http://schemas.microsoft.com/office/drawing/2014/main" id="{874915D2-7AB8-EB65-90EA-2FB8F58F38ED}"/>
              </a:ext>
            </a:extLst>
          </p:cNvPr>
          <p:cNvSpPr>
            <a:spLocks noGrp="1"/>
          </p:cNvSpPr>
          <p:nvPr>
            <p:ph idx="1"/>
          </p:nvPr>
        </p:nvSpPr>
        <p:spPr>
          <a:xfrm>
            <a:off x="838200" y="446003"/>
            <a:ext cx="10515600" cy="4351338"/>
          </a:xfrm>
        </p:spPr>
        <p:txBody>
          <a:bodyPr>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sz="6000" dirty="0">
                <a:solidFill>
                  <a:srgbClr val="6A2382"/>
                </a:solidFill>
                <a:latin typeface="Trade Gothic LT Std Bold" panose="00000800000000000000" pitchFamily="50" charset="0"/>
              </a:rPr>
              <a:t>Nya LAS m.m.</a:t>
            </a:r>
            <a:br>
              <a:rPr lang="sv-SE" sz="5400" dirty="0">
                <a:solidFill>
                  <a:srgbClr val="6A2382"/>
                </a:solidFill>
                <a:latin typeface="Trade Gothic Next Rounded" panose="020F0503040303020004" pitchFamily="34" charset="0"/>
              </a:rPr>
            </a:br>
            <a:br>
              <a:rPr lang="sv-SE" sz="4400" dirty="0">
                <a:solidFill>
                  <a:srgbClr val="6A2382"/>
                </a:solidFill>
                <a:latin typeface="Trade Gothic LT Std Cn" panose="00000806000000000000" pitchFamily="50" charset="0"/>
              </a:rPr>
            </a:br>
            <a:br>
              <a:rPr lang="sv-SE" sz="4400" dirty="0">
                <a:solidFill>
                  <a:srgbClr val="6A2382"/>
                </a:solidFill>
                <a:latin typeface="Trade Gothic LT Std Cn" panose="00000806000000000000" pitchFamily="50" charset="0"/>
              </a:rPr>
            </a:br>
            <a:r>
              <a:rPr kumimoji="0" lang="sv-SE" sz="2800" b="0" i="0" u="none" strike="noStrike" kern="1200" cap="none" spc="0" normalizeH="0" baseline="0" noProof="0" dirty="0">
                <a:ln>
                  <a:noFill/>
                </a:ln>
                <a:solidFill>
                  <a:srgbClr val="6A2382"/>
                </a:solidFill>
                <a:effectLst/>
                <a:uLnTx/>
                <a:uFillTx/>
                <a:latin typeface="Trade Gothic LT Std Cn" panose="00000806000000000000" pitchFamily="50" charset="0"/>
                <a:ea typeface="+mn-ea"/>
                <a:cs typeface="+mn-cs"/>
              </a:rPr>
              <a:t>Jan-Eric Rönngren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sv-SE" sz="2800" b="0" i="0" u="none" strike="noStrike" kern="1200" cap="none" spc="0" normalizeH="0" baseline="0" noProof="0" dirty="0">
                <a:ln>
                  <a:noFill/>
                </a:ln>
                <a:solidFill>
                  <a:srgbClr val="6A2382"/>
                </a:solidFill>
                <a:effectLst/>
                <a:uLnTx/>
                <a:uFillTx/>
                <a:latin typeface="Trade Gothic LT Std Cn" panose="00000806000000000000" pitchFamily="50" charset="0"/>
                <a:ea typeface="+mn-ea"/>
                <a:cs typeface="+mn-cs"/>
                <a:hlinkClick r:id="rId3"/>
              </a:rPr>
              <a:t>jan-eric.ronngren@arbetsgivaralliansen.se</a:t>
            </a:r>
            <a:r>
              <a:rPr kumimoji="0" lang="sv-SE" sz="2800" b="0" i="0" u="none" strike="noStrike" kern="1200" cap="none" spc="0" normalizeH="0" baseline="0" noProof="0" dirty="0">
                <a:ln>
                  <a:noFill/>
                </a:ln>
                <a:solidFill>
                  <a:srgbClr val="6A2382"/>
                </a:solidFill>
                <a:effectLst/>
                <a:uLnTx/>
                <a:uFillTx/>
                <a:latin typeface="Trade Gothic LT Std Cn" panose="00000806000000000000" pitchFamily="50" charset="0"/>
                <a:ea typeface="+mn-ea"/>
                <a:cs typeface="+mn-cs"/>
              </a:rPr>
              <a:t>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sv-SE" sz="2800" b="0" i="0" u="none" strike="noStrike" kern="1200" cap="none" spc="0" normalizeH="0" baseline="0" noProof="0" dirty="0">
                <a:ln>
                  <a:noFill/>
                </a:ln>
                <a:solidFill>
                  <a:srgbClr val="6A2382"/>
                </a:solidFill>
                <a:effectLst/>
                <a:uLnTx/>
                <a:uFillTx/>
                <a:latin typeface="Trade Gothic LT Std Cn" panose="00000806000000000000" pitchFamily="50" charset="0"/>
                <a:ea typeface="+mn-ea"/>
                <a:cs typeface="+mn-cs"/>
              </a:rPr>
              <a:t>0705-788021</a:t>
            </a:r>
          </a:p>
          <a:p>
            <a:pPr marL="0" indent="0" algn="ctr">
              <a:buNone/>
            </a:pPr>
            <a:endParaRPr lang="sv-SE" sz="4400" b="1" dirty="0">
              <a:solidFill>
                <a:srgbClr val="6A2382"/>
              </a:solidFill>
              <a:latin typeface="Trade Gothic LT Std Cn" panose="00000806000000000000" pitchFamily="50" charset="0"/>
            </a:endParaRPr>
          </a:p>
        </p:txBody>
      </p:sp>
    </p:spTree>
    <p:extLst>
      <p:ext uri="{BB962C8B-B14F-4D97-AF65-F5344CB8AC3E}">
        <p14:creationId xmlns:p14="http://schemas.microsoft.com/office/powerpoint/2010/main" val="1628311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AC9AE">
            <a:alpha val="65000"/>
          </a:srgbClr>
        </a:solidFill>
        <a:effectLst/>
      </p:bgPr>
    </p:bg>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19B9030A-90FF-9DDC-DD49-730F1FB5EA22}"/>
              </a:ext>
            </a:extLst>
          </p:cNvPr>
          <p:cNvSpPr>
            <a:spLocks noGrp="1"/>
          </p:cNvSpPr>
          <p:nvPr>
            <p:ph type="title"/>
          </p:nvPr>
        </p:nvSpPr>
        <p:spPr/>
        <p:txBody>
          <a:bodyPr/>
          <a:lstStyle/>
          <a:p>
            <a:pPr algn="ctr"/>
            <a:r>
              <a:rPr lang="sv-SE" dirty="0">
                <a:solidFill>
                  <a:srgbClr val="6A2382"/>
                </a:solidFill>
                <a:latin typeface="Trade Gothic LT Std Bold" panose="00000800000000000000" pitchFamily="50" charset="0"/>
              </a:rPr>
              <a:t>Saklig grund blir sakliga skäl</a:t>
            </a:r>
          </a:p>
        </p:txBody>
      </p:sp>
      <p:sp>
        <p:nvSpPr>
          <p:cNvPr id="9" name="Platshållare för innehåll 8">
            <a:extLst>
              <a:ext uri="{FF2B5EF4-FFF2-40B4-BE49-F238E27FC236}">
                <a16:creationId xmlns:a16="http://schemas.microsoft.com/office/drawing/2014/main" id="{EDD058F7-54E7-3CCE-7023-242CE73324BF}"/>
              </a:ext>
            </a:extLst>
          </p:cNvPr>
          <p:cNvSpPr>
            <a:spLocks noGrp="1"/>
          </p:cNvSpPr>
          <p:nvPr>
            <p:ph idx="1"/>
          </p:nvPr>
        </p:nvSpPr>
        <p:spPr>
          <a:xfrm>
            <a:off x="838200" y="1825625"/>
            <a:ext cx="10515600" cy="4667250"/>
          </a:xfrm>
        </p:spPr>
        <p:txBody>
          <a:bodyPr>
            <a:normAutofit fontScale="92500" lnSpcReduction="20000"/>
          </a:bodyPr>
          <a:lstStyle/>
          <a:p>
            <a:pPr marL="457200" indent="-457200">
              <a:lnSpc>
                <a:spcPct val="110000"/>
              </a:lnSpc>
              <a:buFont typeface="Arial" panose="020B0604020202020204" pitchFamily="34" charset="0"/>
              <a:buChar char="•"/>
            </a:pPr>
            <a:r>
              <a:rPr lang="sv-SE" sz="2800" dirty="0">
                <a:solidFill>
                  <a:srgbClr val="6A2382"/>
                </a:solidFill>
                <a:latin typeface="Trade Gothic LT Std Cn" panose="00000806000000000000" pitchFamily="50" charset="0"/>
              </a:rPr>
              <a:t>”Saklig grund” vid uppsägning på grund av personliga skäl blir ”sakliga skäl” </a:t>
            </a:r>
          </a:p>
          <a:p>
            <a:pPr marL="457200" indent="-457200">
              <a:lnSpc>
                <a:spcPct val="110000"/>
              </a:lnSpc>
              <a:buFont typeface="Arial" panose="020B0604020202020204" pitchFamily="34" charset="0"/>
              <a:buChar char="•"/>
            </a:pPr>
            <a:endParaRPr lang="sv-SE" sz="2800" dirty="0">
              <a:solidFill>
                <a:srgbClr val="6A2382"/>
              </a:solidFill>
              <a:latin typeface="Trade Gothic LT Std Cn" panose="00000806000000000000" pitchFamily="50" charset="0"/>
            </a:endParaRPr>
          </a:p>
          <a:p>
            <a:pPr marL="457200" indent="-457200">
              <a:lnSpc>
                <a:spcPct val="110000"/>
              </a:lnSpc>
              <a:buFont typeface="Arial" panose="020B0604020202020204" pitchFamily="34" charset="0"/>
              <a:buChar char="•"/>
            </a:pPr>
            <a:r>
              <a:rPr lang="sv-SE" sz="2800" dirty="0">
                <a:solidFill>
                  <a:srgbClr val="6A2382"/>
                </a:solidFill>
                <a:latin typeface="Trade Gothic LT Std Cn" panose="00000806000000000000" pitchFamily="50" charset="0"/>
              </a:rPr>
              <a:t>Innebörden i begreppet ”sakliga skäl” anges i huvudavtalet och LAS</a:t>
            </a:r>
          </a:p>
          <a:p>
            <a:pPr>
              <a:lnSpc>
                <a:spcPct val="110000"/>
              </a:lnSpc>
            </a:pPr>
            <a:endParaRPr lang="sv-SE" sz="2800" dirty="0">
              <a:solidFill>
                <a:srgbClr val="6A2382"/>
              </a:solidFill>
              <a:latin typeface="Trade Gothic LT Std Cn" panose="00000806000000000000" pitchFamily="50" charset="0"/>
            </a:endParaRPr>
          </a:p>
          <a:p>
            <a:pPr marL="457200" indent="-457200">
              <a:lnSpc>
                <a:spcPct val="110000"/>
              </a:lnSpc>
              <a:buFont typeface="Arial" panose="020B0604020202020204" pitchFamily="34" charset="0"/>
              <a:buChar char="•"/>
            </a:pPr>
            <a:r>
              <a:rPr lang="sv-SE" sz="2800" dirty="0">
                <a:solidFill>
                  <a:srgbClr val="6A2382"/>
                </a:solidFill>
                <a:latin typeface="Trade Gothic LT Std Cn" panose="00000806000000000000" pitchFamily="50" charset="0"/>
                <a:ea typeface="Calibri" panose="020F0502020204030204" pitchFamily="34" charset="0"/>
                <a:cs typeface="Times New Roman" panose="02020603050405020304" pitchFamily="18" charset="0"/>
              </a:rPr>
              <a:t>V</a:t>
            </a:r>
            <a:r>
              <a:rPr lang="sv-SE" sz="2800" dirty="0">
                <a:solidFill>
                  <a:srgbClr val="6A2382"/>
                </a:solidFill>
                <a:effectLst/>
                <a:latin typeface="Trade Gothic LT Std Cn" panose="00000806000000000000" pitchFamily="50" charset="0"/>
                <a:ea typeface="Calibri" panose="020F0502020204030204" pitchFamily="34" charset="0"/>
                <a:cs typeface="Times New Roman" panose="02020603050405020304" pitchFamily="18" charset="0"/>
              </a:rPr>
              <a:t>ad utgör ett brott mot anställningsavtalet - ingen förändring med det nya regelverket, utan det ska tillämpas utifrån hittillsvarande praxis</a:t>
            </a:r>
          </a:p>
          <a:p>
            <a:pPr marL="0" indent="0">
              <a:lnSpc>
                <a:spcPct val="110000"/>
              </a:lnSpc>
              <a:buNone/>
            </a:pPr>
            <a:endParaRPr lang="sv-SE" sz="2800" dirty="0">
              <a:solidFill>
                <a:srgbClr val="6A2382"/>
              </a:solidFill>
              <a:latin typeface="Trade Gothic LT Std Cn" panose="00000806000000000000" pitchFamily="50" charset="0"/>
            </a:endParaRPr>
          </a:p>
          <a:p>
            <a:pPr marL="457200" indent="-457200">
              <a:lnSpc>
                <a:spcPct val="110000"/>
              </a:lnSpc>
              <a:buFont typeface="Arial" panose="020B0604020202020204" pitchFamily="34" charset="0"/>
              <a:buChar char="•"/>
            </a:pPr>
            <a:r>
              <a:rPr lang="sv-SE" sz="2800" dirty="0">
                <a:solidFill>
                  <a:srgbClr val="6A2382"/>
                </a:solidFill>
                <a:latin typeface="Trade Gothic LT Std Cn" panose="00000806000000000000" pitchFamily="50" charset="0"/>
              </a:rPr>
              <a:t>Syfte: Parterna ska i så hög grad som möjligt förutse vad som krävs för en uppsägning på grund av personliga skäl från arbetsgivarens sida</a:t>
            </a:r>
          </a:p>
          <a:p>
            <a:endParaRPr lang="sv-SE" dirty="0">
              <a:solidFill>
                <a:srgbClr val="6A2382"/>
              </a:solidFill>
              <a:latin typeface="Trade Gothic LT Std Cn" panose="00000806000000000000" pitchFamily="50" charset="0"/>
            </a:endParaRPr>
          </a:p>
        </p:txBody>
      </p:sp>
    </p:spTree>
    <p:extLst>
      <p:ext uri="{BB962C8B-B14F-4D97-AF65-F5344CB8AC3E}">
        <p14:creationId xmlns:p14="http://schemas.microsoft.com/office/powerpoint/2010/main" val="1361490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AC9AE">
            <a:alpha val="65000"/>
          </a:srgbClr>
        </a:solidFill>
        <a:effectLst/>
      </p:bgPr>
    </p:bg>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85C8DAAA-882A-CD7D-A139-6FAA74A934EF}"/>
              </a:ext>
            </a:extLst>
          </p:cNvPr>
          <p:cNvSpPr>
            <a:spLocks noGrp="1"/>
          </p:cNvSpPr>
          <p:nvPr>
            <p:ph type="title"/>
          </p:nvPr>
        </p:nvSpPr>
        <p:spPr/>
        <p:txBody>
          <a:bodyPr/>
          <a:lstStyle/>
          <a:p>
            <a:pPr algn="ctr"/>
            <a:r>
              <a:rPr lang="sv-SE" dirty="0">
                <a:solidFill>
                  <a:srgbClr val="6A2382"/>
                </a:solidFill>
                <a:latin typeface="Trade Gothic LT Std Bold" panose="00000800000000000000" pitchFamily="50" charset="0"/>
              </a:rPr>
              <a:t>Saklig grund blir sakliga skäl</a:t>
            </a:r>
          </a:p>
        </p:txBody>
      </p:sp>
      <p:sp>
        <p:nvSpPr>
          <p:cNvPr id="5" name="Platshållare för innehåll 4">
            <a:extLst>
              <a:ext uri="{FF2B5EF4-FFF2-40B4-BE49-F238E27FC236}">
                <a16:creationId xmlns:a16="http://schemas.microsoft.com/office/drawing/2014/main" id="{8CB92CD2-7B7E-C586-B188-AA2DCB0DB277}"/>
              </a:ext>
            </a:extLst>
          </p:cNvPr>
          <p:cNvSpPr>
            <a:spLocks noGrp="1"/>
          </p:cNvSpPr>
          <p:nvPr>
            <p:ph idx="1"/>
          </p:nvPr>
        </p:nvSpPr>
        <p:spPr>
          <a:xfrm>
            <a:off x="1005840" y="2298065"/>
            <a:ext cx="10515600" cy="4351338"/>
          </a:xfrm>
        </p:spPr>
        <p:txBody>
          <a:bodyPr/>
          <a:lstStyle/>
          <a:p>
            <a:pPr marL="457200" indent="-457200">
              <a:lnSpc>
                <a:spcPct val="100000"/>
              </a:lnSpc>
              <a:buFont typeface="Arial" panose="020B0604020202020204" pitchFamily="34" charset="0"/>
              <a:buChar char="•"/>
            </a:pPr>
            <a:r>
              <a:rPr lang="sv-SE" sz="2800" dirty="0">
                <a:solidFill>
                  <a:srgbClr val="6A2382"/>
                </a:solidFill>
                <a:latin typeface="Trade Gothic LT Std Cn" panose="00000806000000000000" pitchFamily="50" charset="0"/>
              </a:rPr>
              <a:t>Vid bedömningen av huruvida sakliga skäl för uppsägning föreligger är den avgörande frågan om det föreligger ett tillräckligt allvarligt brott mot anställningsavtalet, samt om den anställde insett eller bort inse detta</a:t>
            </a:r>
          </a:p>
          <a:p>
            <a:pPr marL="457200" indent="-457200">
              <a:lnSpc>
                <a:spcPct val="100000"/>
              </a:lnSpc>
              <a:buFont typeface="Arial" panose="020B0604020202020204" pitchFamily="34" charset="0"/>
              <a:buChar char="•"/>
            </a:pPr>
            <a:endParaRPr lang="sv-SE" sz="2800" dirty="0">
              <a:solidFill>
                <a:srgbClr val="6A2382"/>
              </a:solidFill>
              <a:latin typeface="Trade Gothic LT Std Cn" panose="00000806000000000000" pitchFamily="50" charset="0"/>
            </a:endParaRPr>
          </a:p>
          <a:p>
            <a:pPr marL="457200" indent="-457200">
              <a:lnSpc>
                <a:spcPct val="100000"/>
              </a:lnSpc>
              <a:buFont typeface="Arial" panose="020B0604020202020204" pitchFamily="34" charset="0"/>
              <a:buChar char="•"/>
            </a:pPr>
            <a:r>
              <a:rPr lang="sv-SE" sz="2800" dirty="0">
                <a:solidFill>
                  <a:srgbClr val="6A2382"/>
                </a:solidFill>
                <a:latin typeface="Trade Gothic LT Std Cn" panose="00000806000000000000" pitchFamily="50" charset="0"/>
              </a:rPr>
              <a:t>Avvägningar mot den anställdes intresse av att behålla anställningen eller prognoser för framtiden gällande den anställdes eventuella återfall i brott mot anställningsavtalet ska inte göras</a:t>
            </a:r>
          </a:p>
        </p:txBody>
      </p:sp>
    </p:spTree>
    <p:extLst>
      <p:ext uri="{BB962C8B-B14F-4D97-AF65-F5344CB8AC3E}">
        <p14:creationId xmlns:p14="http://schemas.microsoft.com/office/powerpoint/2010/main" val="1889160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AC9AE">
            <a:alpha val="65000"/>
          </a:srgbClr>
        </a:solidFill>
        <a:effectLst/>
      </p:bgPr>
    </p:bg>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CF57197E-3F05-8647-4227-27DCCB4659E5}"/>
              </a:ext>
            </a:extLst>
          </p:cNvPr>
          <p:cNvSpPr>
            <a:spLocks noGrp="1"/>
          </p:cNvSpPr>
          <p:nvPr>
            <p:ph type="title"/>
          </p:nvPr>
        </p:nvSpPr>
        <p:spPr/>
        <p:txBody>
          <a:bodyPr/>
          <a:lstStyle/>
          <a:p>
            <a:pPr algn="ctr"/>
            <a:r>
              <a:rPr lang="sv-SE" dirty="0">
                <a:solidFill>
                  <a:srgbClr val="6A2382"/>
                </a:solidFill>
                <a:latin typeface="Trade Gothic LT Std Bold" panose="00000800000000000000" pitchFamily="50" charset="0"/>
              </a:rPr>
              <a:t>Omplaceringsskyldighet</a:t>
            </a:r>
          </a:p>
        </p:txBody>
      </p:sp>
      <p:sp>
        <p:nvSpPr>
          <p:cNvPr id="5" name="Platshållare för innehåll 4">
            <a:extLst>
              <a:ext uri="{FF2B5EF4-FFF2-40B4-BE49-F238E27FC236}">
                <a16:creationId xmlns:a16="http://schemas.microsoft.com/office/drawing/2014/main" id="{7675D98C-0DED-73F6-331C-2C34ACFB0140}"/>
              </a:ext>
            </a:extLst>
          </p:cNvPr>
          <p:cNvSpPr>
            <a:spLocks noGrp="1"/>
          </p:cNvSpPr>
          <p:nvPr>
            <p:ph idx="1"/>
          </p:nvPr>
        </p:nvSpPr>
        <p:spPr>
          <a:xfrm>
            <a:off x="838200" y="1674496"/>
            <a:ext cx="10515600" cy="4802187"/>
          </a:xfrm>
        </p:spPr>
        <p:txBody>
          <a:bodyPr>
            <a:normAutofit fontScale="92500"/>
          </a:bodyPr>
          <a:lstStyle/>
          <a:p>
            <a:pPr marL="342900" indent="-342900">
              <a:lnSpc>
                <a:spcPct val="110000"/>
              </a:lnSpc>
              <a:buFontTx/>
              <a:buChar char="-"/>
            </a:pPr>
            <a:r>
              <a:rPr lang="sv-SE" sz="2800" dirty="0">
                <a:solidFill>
                  <a:srgbClr val="6A2382"/>
                </a:solidFill>
                <a:latin typeface="Trade Gothic Next Light" panose="020B0403040303020004" pitchFamily="34" charset="0"/>
              </a:rPr>
              <a:t>Innan en arbetsgivare kan säga upp en arbetstagare på grund av personliga skäl ska möjligheterna till omplacering av arbetstagaren utredas</a:t>
            </a:r>
          </a:p>
          <a:p>
            <a:pPr>
              <a:lnSpc>
                <a:spcPct val="110000"/>
              </a:lnSpc>
            </a:pPr>
            <a:endParaRPr lang="sv-SE" sz="2800" dirty="0">
              <a:solidFill>
                <a:srgbClr val="6A2382"/>
              </a:solidFill>
              <a:latin typeface="Trade Gothic Next Light" panose="020B0403040303020004" pitchFamily="34" charset="0"/>
            </a:endParaRPr>
          </a:p>
          <a:p>
            <a:pPr marL="342900" indent="-342900">
              <a:lnSpc>
                <a:spcPct val="110000"/>
              </a:lnSpc>
              <a:buFontTx/>
              <a:buChar char="-"/>
            </a:pPr>
            <a:r>
              <a:rPr lang="sv-SE" sz="2800" dirty="0">
                <a:solidFill>
                  <a:srgbClr val="6A2382"/>
                </a:solidFill>
                <a:latin typeface="Trade Gothic Next Light" panose="020B0403040303020004" pitchFamily="34" charset="0"/>
              </a:rPr>
              <a:t>Lediga platser inom den juridiska personen</a:t>
            </a:r>
          </a:p>
          <a:p>
            <a:pPr>
              <a:lnSpc>
                <a:spcPct val="110000"/>
              </a:lnSpc>
            </a:pPr>
            <a:endParaRPr lang="sv-SE" sz="2800" dirty="0">
              <a:solidFill>
                <a:srgbClr val="6A2382"/>
              </a:solidFill>
              <a:latin typeface="Trade Gothic Next Light" panose="020B0403040303020004" pitchFamily="34" charset="0"/>
            </a:endParaRPr>
          </a:p>
          <a:p>
            <a:pPr marL="342900" indent="-342900">
              <a:lnSpc>
                <a:spcPct val="110000"/>
              </a:lnSpc>
              <a:buFontTx/>
              <a:buChar char="-"/>
            </a:pPr>
            <a:r>
              <a:rPr lang="sv-SE" sz="2800" dirty="0">
                <a:solidFill>
                  <a:srgbClr val="6A2382"/>
                </a:solidFill>
                <a:latin typeface="Trade Gothic Next Light" panose="020B0403040303020004" pitchFamily="34" charset="0"/>
              </a:rPr>
              <a:t>Har arbetstagaren omplacerats, men denne fortsätter att bryta mot förpliktelserna i anställningsavtalet, behöver arbetsgivaren normalt sett inte genomföra eller erbjuda ytterligare </a:t>
            </a:r>
            <a:r>
              <a:rPr lang="sv-SE" sz="2800" b="1" dirty="0">
                <a:solidFill>
                  <a:srgbClr val="6A2382"/>
                </a:solidFill>
                <a:latin typeface="Trade Gothic LT Std Bold" panose="00000800000000000000" pitchFamily="50" charset="0"/>
              </a:rPr>
              <a:t>en</a:t>
            </a:r>
            <a:r>
              <a:rPr lang="sv-SE" sz="2800" dirty="0">
                <a:solidFill>
                  <a:srgbClr val="6A2382"/>
                </a:solidFill>
                <a:latin typeface="Trade Gothic Next Light" panose="020B0403040303020004" pitchFamily="34" charset="0"/>
              </a:rPr>
              <a:t> omplacering</a:t>
            </a:r>
          </a:p>
          <a:p>
            <a:pPr marL="342900" indent="-342900">
              <a:buFontTx/>
              <a:buChar char="-"/>
            </a:pPr>
            <a:endParaRPr lang="sv-SE" sz="2800" dirty="0">
              <a:solidFill>
                <a:srgbClr val="6A2382"/>
              </a:solidFill>
              <a:latin typeface="Trade Gothic Next Light" panose="020B0403040303020004" pitchFamily="34" charset="0"/>
            </a:endParaRPr>
          </a:p>
          <a:p>
            <a:endParaRPr lang="sv-SE" sz="2800" dirty="0">
              <a:solidFill>
                <a:srgbClr val="6A2382"/>
              </a:solidFill>
              <a:latin typeface="Trade Gothic Next Light" panose="020B0403040303020004" pitchFamily="34" charset="0"/>
            </a:endParaRPr>
          </a:p>
          <a:p>
            <a:endParaRPr lang="sv-SE" dirty="0">
              <a:solidFill>
                <a:srgbClr val="6A2382"/>
              </a:solidFill>
              <a:latin typeface="Trade Gothic Next Light" panose="020B0403040303020004" pitchFamily="34" charset="0"/>
            </a:endParaRPr>
          </a:p>
        </p:txBody>
      </p:sp>
    </p:spTree>
    <p:extLst>
      <p:ext uri="{BB962C8B-B14F-4D97-AF65-F5344CB8AC3E}">
        <p14:creationId xmlns:p14="http://schemas.microsoft.com/office/powerpoint/2010/main" val="1330923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AC9AE">
            <a:alpha val="65000"/>
          </a:srgbClr>
        </a:solidFill>
        <a:effectLst/>
      </p:bgPr>
    </p:bg>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2EDBD9A8-F52B-B2EB-62CE-056710C8E508}"/>
              </a:ext>
            </a:extLst>
          </p:cNvPr>
          <p:cNvSpPr>
            <a:spLocks noGrp="1"/>
          </p:cNvSpPr>
          <p:nvPr>
            <p:ph type="title"/>
          </p:nvPr>
        </p:nvSpPr>
        <p:spPr/>
        <p:txBody>
          <a:bodyPr>
            <a:normAutofit/>
          </a:bodyPr>
          <a:lstStyle/>
          <a:p>
            <a:pPr algn="ctr"/>
            <a:r>
              <a:rPr lang="sv-SE" sz="3600" dirty="0">
                <a:solidFill>
                  <a:srgbClr val="6A2382"/>
                </a:solidFill>
                <a:latin typeface="Trade Gothic LT Std Bold" panose="00000800000000000000" pitchFamily="50" charset="0"/>
              </a:rPr>
              <a:t>Nya processuella regler vid uppsägning </a:t>
            </a:r>
            <a:br>
              <a:rPr lang="sv-SE" sz="3600" dirty="0">
                <a:solidFill>
                  <a:srgbClr val="6A2382"/>
                </a:solidFill>
                <a:latin typeface="Trade Gothic LT Std Bold" panose="00000800000000000000" pitchFamily="50" charset="0"/>
              </a:rPr>
            </a:br>
            <a:r>
              <a:rPr lang="sv-SE" sz="3600" dirty="0">
                <a:solidFill>
                  <a:srgbClr val="6A2382"/>
                </a:solidFill>
                <a:latin typeface="Trade Gothic LT Std Bold" panose="00000800000000000000" pitchFamily="50" charset="0"/>
              </a:rPr>
              <a:t>på grund av personliga skäl</a:t>
            </a:r>
          </a:p>
        </p:txBody>
      </p:sp>
      <p:sp>
        <p:nvSpPr>
          <p:cNvPr id="5" name="Platshållare för innehåll 4">
            <a:extLst>
              <a:ext uri="{FF2B5EF4-FFF2-40B4-BE49-F238E27FC236}">
                <a16:creationId xmlns:a16="http://schemas.microsoft.com/office/drawing/2014/main" id="{024627B5-4694-355E-C73C-BCA2B2878BEC}"/>
              </a:ext>
            </a:extLst>
          </p:cNvPr>
          <p:cNvSpPr>
            <a:spLocks noGrp="1"/>
          </p:cNvSpPr>
          <p:nvPr>
            <p:ph idx="1"/>
          </p:nvPr>
        </p:nvSpPr>
        <p:spPr>
          <a:xfrm>
            <a:off x="1771650" y="5578473"/>
            <a:ext cx="8858250" cy="1019178"/>
          </a:xfrm>
        </p:spPr>
        <p:txBody>
          <a:bodyPr>
            <a:normAutofit fontScale="85000" lnSpcReduction="10000"/>
          </a:bodyPr>
          <a:lstStyle/>
          <a:p>
            <a:pPr marL="342900" indent="-342900">
              <a:buFont typeface="Arial" panose="020B0604020202020204" pitchFamily="34" charset="0"/>
              <a:buChar char="•"/>
            </a:pPr>
            <a:r>
              <a:rPr lang="sv-SE" sz="2800" dirty="0">
                <a:solidFill>
                  <a:srgbClr val="6A2382"/>
                </a:solidFill>
                <a:latin typeface="Trade Gothic LT Std Cn" panose="00000806000000000000" pitchFamily="50" charset="0"/>
              </a:rPr>
              <a:t>Gäller inte facklig förtroendeman som är av särskild betydelse</a:t>
            </a:r>
          </a:p>
          <a:p>
            <a:r>
              <a:rPr lang="sv-SE" sz="2800" b="1" dirty="0">
                <a:solidFill>
                  <a:srgbClr val="6A2382"/>
                </a:solidFill>
                <a:latin typeface="Trade Gothic LT Std Cn" panose="00000806000000000000" pitchFamily="50" charset="0"/>
              </a:rPr>
              <a:t>Högre skadestånd </a:t>
            </a:r>
            <a:r>
              <a:rPr lang="sv-SE" sz="2800" dirty="0">
                <a:solidFill>
                  <a:srgbClr val="6A2382"/>
                </a:solidFill>
                <a:latin typeface="Trade Gothic LT Std Cn" panose="00000806000000000000" pitchFamily="50" charset="0"/>
              </a:rPr>
              <a:t>vid felaktig uppsägning eller felaktigt avskedande</a:t>
            </a:r>
          </a:p>
          <a:p>
            <a:pPr>
              <a:lnSpc>
                <a:spcPct val="110000"/>
              </a:lnSpc>
            </a:pPr>
            <a:endParaRPr lang="sv-SE" sz="2800" dirty="0">
              <a:solidFill>
                <a:srgbClr val="6A2382"/>
              </a:solidFill>
              <a:latin typeface="Trade Gothic Next Light" panose="020B0403040303020004" pitchFamily="34" charset="0"/>
            </a:endParaRPr>
          </a:p>
          <a:p>
            <a:pPr>
              <a:lnSpc>
                <a:spcPct val="110000"/>
              </a:lnSpc>
            </a:pPr>
            <a:endParaRPr lang="sv-SE" sz="2800" dirty="0">
              <a:solidFill>
                <a:srgbClr val="6A2382"/>
              </a:solidFill>
              <a:latin typeface="Trade Gothic Next Light" panose="020B0403040303020004" pitchFamily="34" charset="0"/>
            </a:endParaRPr>
          </a:p>
          <a:p>
            <a:pPr>
              <a:lnSpc>
                <a:spcPct val="110000"/>
              </a:lnSpc>
            </a:pPr>
            <a:endParaRPr lang="sv-SE" dirty="0">
              <a:solidFill>
                <a:srgbClr val="6A2382"/>
              </a:solidFill>
              <a:latin typeface="Trade Gothic Next Light" panose="020B0403040303020004" pitchFamily="34" charset="0"/>
            </a:endParaRPr>
          </a:p>
        </p:txBody>
      </p:sp>
      <p:sp>
        <p:nvSpPr>
          <p:cNvPr id="6" name="Rektangel: rundade hörn 5">
            <a:extLst>
              <a:ext uri="{FF2B5EF4-FFF2-40B4-BE49-F238E27FC236}">
                <a16:creationId xmlns:a16="http://schemas.microsoft.com/office/drawing/2014/main" id="{6D7BFA11-16DA-1156-3CAC-7ED98BEDDE99}"/>
              </a:ext>
            </a:extLst>
          </p:cNvPr>
          <p:cNvSpPr/>
          <p:nvPr/>
        </p:nvSpPr>
        <p:spPr>
          <a:xfrm>
            <a:off x="962025" y="2015330"/>
            <a:ext cx="4819650" cy="31337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ktangel: rundade hörn 6">
            <a:extLst>
              <a:ext uri="{FF2B5EF4-FFF2-40B4-BE49-F238E27FC236}">
                <a16:creationId xmlns:a16="http://schemas.microsoft.com/office/drawing/2014/main" id="{26C4D71B-3D94-E9B1-D5A6-6640EB365B4F}"/>
              </a:ext>
            </a:extLst>
          </p:cNvPr>
          <p:cNvSpPr/>
          <p:nvPr/>
        </p:nvSpPr>
        <p:spPr>
          <a:xfrm>
            <a:off x="6096000" y="2015331"/>
            <a:ext cx="4819650" cy="31337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xtruta 8">
            <a:extLst>
              <a:ext uri="{FF2B5EF4-FFF2-40B4-BE49-F238E27FC236}">
                <a16:creationId xmlns:a16="http://schemas.microsoft.com/office/drawing/2014/main" id="{4E6C0243-2468-9CE0-82AA-AD2BBA43A1C5}"/>
              </a:ext>
            </a:extLst>
          </p:cNvPr>
          <p:cNvSpPr txBox="1"/>
          <p:nvPr/>
        </p:nvSpPr>
        <p:spPr>
          <a:xfrm>
            <a:off x="1033462" y="2781973"/>
            <a:ext cx="4676775" cy="169277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2400" b="0" i="0" u="none" strike="noStrike" kern="1200" cap="none" spc="0" normalizeH="0" baseline="0" noProof="0" dirty="0">
                <a:ln>
                  <a:noFill/>
                </a:ln>
                <a:solidFill>
                  <a:srgbClr val="6A2382"/>
                </a:solidFill>
                <a:effectLst/>
                <a:uLnTx/>
                <a:uFillTx/>
                <a:latin typeface="Trade Gothic LT Std Bold" panose="00000800000000000000" pitchFamily="50" charset="0"/>
                <a:ea typeface="+mn-ea"/>
                <a:cs typeface="+mn-cs"/>
              </a:rPr>
              <a:t>Då: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srgbClr val="6A2382"/>
                </a:solidFill>
                <a:effectLst/>
                <a:uLnTx/>
                <a:uFillTx/>
                <a:latin typeface="Trade Gothic LT Std Cn" panose="00000806000000000000" pitchFamily="50" charset="0"/>
                <a:ea typeface="+mn-ea"/>
                <a:cs typeface="+mn-cs"/>
              </a:rPr>
              <a:t>om arbetstagaren inom två veckor yrkar </a:t>
            </a:r>
            <a:br>
              <a:rPr kumimoji="0" lang="sv-SE" sz="2000" b="0" i="0" u="none" strike="noStrike" kern="1200" cap="none" spc="0" normalizeH="0" baseline="0" noProof="0" dirty="0">
                <a:ln>
                  <a:noFill/>
                </a:ln>
                <a:solidFill>
                  <a:srgbClr val="6A2382"/>
                </a:solidFill>
                <a:effectLst/>
                <a:uLnTx/>
                <a:uFillTx/>
                <a:latin typeface="Trade Gothic LT Std Cn" panose="00000806000000000000" pitchFamily="50" charset="0"/>
                <a:ea typeface="+mn-ea"/>
                <a:cs typeface="+mn-cs"/>
              </a:rPr>
            </a:br>
            <a:r>
              <a:rPr kumimoji="0" lang="sv-SE" sz="2000" b="0" i="0" u="none" strike="noStrike" kern="1200" cap="none" spc="0" normalizeH="0" baseline="0" noProof="0" dirty="0">
                <a:ln>
                  <a:noFill/>
                </a:ln>
                <a:solidFill>
                  <a:srgbClr val="6A2382"/>
                </a:solidFill>
                <a:effectLst/>
                <a:uLnTx/>
                <a:uFillTx/>
                <a:latin typeface="Trade Gothic LT Std Cn" panose="00000806000000000000" pitchFamily="50" charset="0"/>
                <a:ea typeface="+mn-ea"/>
                <a:cs typeface="+mn-cs"/>
              </a:rPr>
              <a:t>ogiltigförklaring av uppsägningen upphör </a:t>
            </a:r>
            <a:br>
              <a:rPr kumimoji="0" lang="sv-SE" sz="2000" b="0" i="0" u="none" strike="noStrike" kern="1200" cap="none" spc="0" normalizeH="0" baseline="0" noProof="0" dirty="0">
                <a:ln>
                  <a:noFill/>
                </a:ln>
                <a:solidFill>
                  <a:srgbClr val="6A2382"/>
                </a:solidFill>
                <a:effectLst/>
                <a:uLnTx/>
                <a:uFillTx/>
                <a:latin typeface="Trade Gothic LT Std Cn" panose="00000806000000000000" pitchFamily="50" charset="0"/>
                <a:ea typeface="+mn-ea"/>
                <a:cs typeface="+mn-cs"/>
              </a:rPr>
            </a:br>
            <a:r>
              <a:rPr kumimoji="0" lang="sv-SE" sz="2000" b="0" i="0" u="none" strike="noStrike" kern="1200" cap="none" spc="0" normalizeH="0" baseline="0" noProof="0" dirty="0">
                <a:ln>
                  <a:noFill/>
                </a:ln>
                <a:solidFill>
                  <a:srgbClr val="6A2382"/>
                </a:solidFill>
                <a:effectLst/>
                <a:uLnTx/>
                <a:uFillTx/>
                <a:latin typeface="Trade Gothic LT Std Cn" panose="00000806000000000000" pitchFamily="50" charset="0"/>
                <a:ea typeface="+mn-ea"/>
                <a:cs typeface="+mn-cs"/>
              </a:rPr>
              <a:t>inte anställningen förrän tvisten avgjorts </a:t>
            </a:r>
            <a:br>
              <a:rPr kumimoji="0" lang="sv-SE" sz="2000" b="0" i="0" u="none" strike="noStrike" kern="1200" cap="none" spc="0" normalizeH="0" baseline="0" noProof="0" dirty="0">
                <a:ln>
                  <a:noFill/>
                </a:ln>
                <a:solidFill>
                  <a:srgbClr val="6A2382"/>
                </a:solidFill>
                <a:effectLst/>
                <a:uLnTx/>
                <a:uFillTx/>
                <a:latin typeface="Trade Gothic LT Std Cn" panose="00000806000000000000" pitchFamily="50" charset="0"/>
                <a:ea typeface="+mn-ea"/>
                <a:cs typeface="+mn-cs"/>
              </a:rPr>
            </a:br>
            <a:r>
              <a:rPr kumimoji="0" lang="sv-SE" sz="2000" b="0" i="0" u="none" strike="noStrike" kern="1200" cap="none" spc="0" normalizeH="0" baseline="0" noProof="0" dirty="0">
                <a:ln>
                  <a:noFill/>
                </a:ln>
                <a:solidFill>
                  <a:srgbClr val="6A2382"/>
                </a:solidFill>
                <a:effectLst/>
                <a:uLnTx/>
                <a:uFillTx/>
                <a:latin typeface="Trade Gothic LT Std Cn" panose="00000806000000000000" pitchFamily="50" charset="0"/>
                <a:ea typeface="+mn-ea"/>
                <a:cs typeface="+mn-cs"/>
              </a:rPr>
              <a:t>i domstol </a:t>
            </a:r>
          </a:p>
        </p:txBody>
      </p:sp>
      <p:sp>
        <p:nvSpPr>
          <p:cNvPr id="13" name="textruta 12">
            <a:extLst>
              <a:ext uri="{FF2B5EF4-FFF2-40B4-BE49-F238E27FC236}">
                <a16:creationId xmlns:a16="http://schemas.microsoft.com/office/drawing/2014/main" id="{B3F8AB54-361F-48ED-2671-02FC0E783D2D}"/>
              </a:ext>
            </a:extLst>
          </p:cNvPr>
          <p:cNvSpPr txBox="1"/>
          <p:nvPr/>
        </p:nvSpPr>
        <p:spPr>
          <a:xfrm>
            <a:off x="6200775" y="2781973"/>
            <a:ext cx="4619625" cy="129266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2400" b="0" i="0" u="none" strike="noStrike" kern="1200" cap="none" spc="0" normalizeH="0" baseline="0" noProof="0" dirty="0">
                <a:ln>
                  <a:noFill/>
                </a:ln>
                <a:solidFill>
                  <a:srgbClr val="6A2382"/>
                </a:solidFill>
                <a:effectLst/>
                <a:uLnTx/>
                <a:uFillTx/>
                <a:latin typeface="Trade Gothic LT Std Bold" panose="00000800000000000000" pitchFamily="50" charset="0"/>
                <a:ea typeface="+mn-ea"/>
                <a:cs typeface="+mn-cs"/>
              </a:rPr>
              <a:t>Nu: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srgbClr val="6A2382"/>
                </a:solidFill>
                <a:effectLst/>
                <a:uLnTx/>
                <a:uFillTx/>
                <a:latin typeface="Trade Gothic LT Std Cn" panose="00000806000000000000" pitchFamily="50" charset="0"/>
                <a:ea typeface="+mn-ea"/>
                <a:cs typeface="+mn-cs"/>
              </a:rPr>
              <a:t>anställningen upphör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srgbClr val="6A2382"/>
                </a:solidFill>
                <a:effectLst/>
                <a:uLnTx/>
                <a:uFillTx/>
                <a:latin typeface="Trade Gothic LT Std Cn" panose="00000806000000000000" pitchFamily="50" charset="0"/>
                <a:ea typeface="+mn-ea"/>
                <a:cs typeface="+mn-cs"/>
              </a:rPr>
              <a:t>när uppsägningstiden löpt ut </a:t>
            </a:r>
            <a:br>
              <a:rPr kumimoji="0" lang="sv-SE" sz="2800" b="0" i="0" u="none" strike="noStrike" kern="1200" cap="none" spc="0" normalizeH="0" baseline="0" noProof="0" dirty="0">
                <a:ln>
                  <a:noFill/>
                </a:ln>
                <a:solidFill>
                  <a:srgbClr val="6A2382"/>
                </a:solidFill>
                <a:effectLst/>
                <a:uLnTx/>
                <a:uFillTx/>
                <a:latin typeface="Trade Gothic LT Std Cn" panose="00000806000000000000" pitchFamily="50" charset="0"/>
                <a:ea typeface="+mn-ea"/>
                <a:cs typeface="+mn-cs"/>
              </a:rPr>
            </a:br>
            <a:endParaRPr kumimoji="0" lang="sv-SE" sz="1400" b="0" i="1" u="none" strike="noStrike" kern="1200" cap="none" spc="0" normalizeH="0" baseline="0" noProof="0" dirty="0">
              <a:ln>
                <a:noFill/>
              </a:ln>
              <a:solidFill>
                <a:srgbClr val="6A2382"/>
              </a:solidFill>
              <a:effectLst/>
              <a:uLnTx/>
              <a:uFillTx/>
              <a:latin typeface="Trade Gothic Next" panose="020B0503040303020004" pitchFamily="34" charset="0"/>
              <a:ea typeface="+mn-ea"/>
              <a:cs typeface="+mn-cs"/>
            </a:endParaRPr>
          </a:p>
        </p:txBody>
      </p:sp>
      <p:sp>
        <p:nvSpPr>
          <p:cNvPr id="15" name="textruta 14">
            <a:extLst>
              <a:ext uri="{FF2B5EF4-FFF2-40B4-BE49-F238E27FC236}">
                <a16:creationId xmlns:a16="http://schemas.microsoft.com/office/drawing/2014/main" id="{FDAEB0E1-F5E1-3A68-5713-629F03D021BC}"/>
              </a:ext>
            </a:extLst>
          </p:cNvPr>
          <p:cNvSpPr txBox="1"/>
          <p:nvPr/>
        </p:nvSpPr>
        <p:spPr>
          <a:xfrm>
            <a:off x="7134225" y="3901756"/>
            <a:ext cx="2895600" cy="73866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1" u="none" strike="noStrike" kern="1200" cap="none" spc="0" normalizeH="0" baseline="0" noProof="0" dirty="0">
                <a:ln>
                  <a:noFill/>
                </a:ln>
                <a:solidFill>
                  <a:srgbClr val="6A2382"/>
                </a:solidFill>
                <a:effectLst/>
                <a:uLnTx/>
                <a:uFillTx/>
                <a:latin typeface="Trade Gothic Next" panose="020B0503040303020004" pitchFamily="34" charset="0"/>
                <a:ea typeface="+mn-ea"/>
                <a:cs typeface="+mn-cs"/>
              </a:rPr>
              <a:t>(med möjlighet att få a-kassa under </a:t>
            </a:r>
            <a:br>
              <a:rPr kumimoji="0" lang="sv-SE" sz="1400" b="0" i="1" u="none" strike="noStrike" kern="1200" cap="none" spc="0" normalizeH="0" baseline="0" noProof="0" dirty="0">
                <a:ln>
                  <a:noFill/>
                </a:ln>
                <a:solidFill>
                  <a:srgbClr val="6A2382"/>
                </a:solidFill>
                <a:effectLst/>
                <a:uLnTx/>
                <a:uFillTx/>
                <a:latin typeface="Trade Gothic Next" panose="020B0503040303020004" pitchFamily="34" charset="0"/>
                <a:ea typeface="+mn-ea"/>
                <a:cs typeface="+mn-cs"/>
              </a:rPr>
            </a:br>
            <a:r>
              <a:rPr kumimoji="0" lang="sv-SE" sz="1400" b="0" i="1" u="none" strike="noStrike" kern="1200" cap="none" spc="0" normalizeH="0" baseline="0" noProof="0" dirty="0">
                <a:ln>
                  <a:noFill/>
                </a:ln>
                <a:solidFill>
                  <a:srgbClr val="6A2382"/>
                </a:solidFill>
                <a:effectLst/>
                <a:uLnTx/>
                <a:uFillTx/>
                <a:latin typeface="Trade Gothic Next" panose="020B0503040303020004" pitchFamily="34" charset="0"/>
                <a:ea typeface="+mn-ea"/>
                <a:cs typeface="+mn-cs"/>
              </a:rPr>
              <a:t>tvist eller om överenskommelse </a:t>
            </a:r>
            <a:br>
              <a:rPr kumimoji="0" lang="sv-SE" sz="1400" b="0" i="1" u="none" strike="noStrike" kern="1200" cap="none" spc="0" normalizeH="0" baseline="0" noProof="0" dirty="0">
                <a:ln>
                  <a:noFill/>
                </a:ln>
                <a:solidFill>
                  <a:srgbClr val="6A2382"/>
                </a:solidFill>
                <a:effectLst/>
                <a:uLnTx/>
                <a:uFillTx/>
                <a:latin typeface="Trade Gothic Next" panose="020B0503040303020004" pitchFamily="34" charset="0"/>
                <a:ea typeface="+mn-ea"/>
                <a:cs typeface="+mn-cs"/>
              </a:rPr>
            </a:br>
            <a:r>
              <a:rPr kumimoji="0" lang="sv-SE" sz="1400" b="0" i="1" u="none" strike="noStrike" kern="1200" cap="none" spc="0" normalizeH="0" baseline="0" noProof="0" dirty="0">
                <a:ln>
                  <a:noFill/>
                </a:ln>
                <a:solidFill>
                  <a:srgbClr val="6A2382"/>
                </a:solidFill>
                <a:effectLst/>
                <a:uLnTx/>
                <a:uFillTx/>
                <a:latin typeface="Trade Gothic Next" panose="020B0503040303020004" pitchFamily="34" charset="0"/>
                <a:ea typeface="+mn-ea"/>
                <a:cs typeface="+mn-cs"/>
              </a:rPr>
              <a:t>träffats på arbetsgivarens initiativ)</a:t>
            </a: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6946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AC9AE">
            <a:alpha val="65000"/>
          </a:srgbClr>
        </a:solidFill>
        <a:effectLst/>
      </p:bgPr>
    </p:bg>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A7558A94-EE29-FBD9-BA17-82CE4DAFD9CD}"/>
              </a:ext>
            </a:extLst>
          </p:cNvPr>
          <p:cNvSpPr>
            <a:spLocks noGrp="1"/>
          </p:cNvSpPr>
          <p:nvPr>
            <p:ph type="title"/>
          </p:nvPr>
        </p:nvSpPr>
        <p:spPr/>
        <p:txBody>
          <a:bodyPr/>
          <a:lstStyle/>
          <a:p>
            <a:pPr algn="ctr"/>
            <a:r>
              <a:rPr lang="sv-SE" dirty="0">
                <a:solidFill>
                  <a:srgbClr val="6A2382"/>
                </a:solidFill>
                <a:latin typeface="Trade Gothic LT Std Bold" panose="00000800000000000000" pitchFamily="50" charset="0"/>
              </a:rPr>
              <a:t>Undantag från turordningen – LAS § 22 </a:t>
            </a:r>
          </a:p>
        </p:txBody>
      </p:sp>
      <p:sp>
        <p:nvSpPr>
          <p:cNvPr id="5" name="Platshållare för innehåll 4">
            <a:extLst>
              <a:ext uri="{FF2B5EF4-FFF2-40B4-BE49-F238E27FC236}">
                <a16:creationId xmlns:a16="http://schemas.microsoft.com/office/drawing/2014/main" id="{78B33300-0D2E-5C83-783A-3765F0D62FED}"/>
              </a:ext>
            </a:extLst>
          </p:cNvPr>
          <p:cNvSpPr>
            <a:spLocks noGrp="1"/>
          </p:cNvSpPr>
          <p:nvPr>
            <p:ph idx="1"/>
          </p:nvPr>
        </p:nvSpPr>
        <p:spPr>
          <a:xfrm>
            <a:off x="838200" y="2141537"/>
            <a:ext cx="10515600" cy="4351338"/>
          </a:xfrm>
        </p:spPr>
        <p:txBody>
          <a:bodyPr/>
          <a:lstStyle/>
          <a:p>
            <a:pPr marL="342900" indent="-342900">
              <a:lnSpc>
                <a:spcPct val="100000"/>
              </a:lnSpc>
              <a:buFont typeface="Arial" panose="020B0604020202020204" pitchFamily="34" charset="0"/>
              <a:buChar char="•"/>
            </a:pPr>
            <a:r>
              <a:rPr lang="sv-SE" sz="2800" dirty="0">
                <a:solidFill>
                  <a:srgbClr val="6A2382"/>
                </a:solidFill>
                <a:latin typeface="Trade Gothic LT Std Cn" panose="00000806000000000000" pitchFamily="50" charset="0"/>
              </a:rPr>
              <a:t>En arbetsgivare får, oavsett antalet anställda i företaget, undanta högst tre arbetstagare från turordningen vid arbetsbristuppsägning</a:t>
            </a:r>
          </a:p>
          <a:p>
            <a:pPr marL="342900" indent="-342900">
              <a:lnSpc>
                <a:spcPct val="100000"/>
              </a:lnSpc>
              <a:buFont typeface="Arial" panose="020B0604020202020204" pitchFamily="34" charset="0"/>
              <a:buChar char="•"/>
            </a:pPr>
            <a:endParaRPr lang="sv-SE" sz="2800" dirty="0">
              <a:solidFill>
                <a:srgbClr val="6A2382"/>
              </a:solidFill>
              <a:latin typeface="Trade Gothic LT Std Cn" panose="00000806000000000000" pitchFamily="50" charset="0"/>
            </a:endParaRPr>
          </a:p>
          <a:p>
            <a:pPr marL="342900" indent="-342900">
              <a:lnSpc>
                <a:spcPct val="100000"/>
              </a:lnSpc>
              <a:buFont typeface="Arial" panose="020B0604020202020204" pitchFamily="34" charset="0"/>
              <a:buChar char="•"/>
            </a:pPr>
            <a:r>
              <a:rPr lang="sv-SE" sz="2800" dirty="0">
                <a:solidFill>
                  <a:srgbClr val="6A2382"/>
                </a:solidFill>
                <a:latin typeface="Trade Gothic LT Std Cn" panose="00000806000000000000" pitchFamily="50" charset="0"/>
              </a:rPr>
              <a:t>Har undantagsregeln tillämpats hos arbetsgivaren får ytterligare undantag inte göras vid uppsägning som sker inom tre månader efter det att den första uppsägningen skett</a:t>
            </a:r>
          </a:p>
          <a:p>
            <a:endParaRPr lang="sv-SE" dirty="0"/>
          </a:p>
        </p:txBody>
      </p:sp>
    </p:spTree>
    <p:extLst>
      <p:ext uri="{BB962C8B-B14F-4D97-AF65-F5344CB8AC3E}">
        <p14:creationId xmlns:p14="http://schemas.microsoft.com/office/powerpoint/2010/main" val="407700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AC9AE">
            <a:alpha val="65000"/>
          </a:srgbClr>
        </a:solidFill>
        <a:effectLst/>
      </p:bgPr>
    </p:bg>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8C0FFD10-5CF1-6392-9980-29AB74ED6413}"/>
              </a:ext>
            </a:extLst>
          </p:cNvPr>
          <p:cNvSpPr>
            <a:spLocks noGrp="1"/>
          </p:cNvSpPr>
          <p:nvPr>
            <p:ph type="title"/>
          </p:nvPr>
        </p:nvSpPr>
        <p:spPr>
          <a:xfrm>
            <a:off x="838200" y="43849"/>
            <a:ext cx="10515600" cy="1325563"/>
          </a:xfrm>
        </p:spPr>
        <p:txBody>
          <a:bodyPr>
            <a:normAutofit/>
          </a:bodyPr>
          <a:lstStyle/>
          <a:p>
            <a:pPr algn="ctr"/>
            <a:r>
              <a:rPr lang="sv-SE" sz="4800" dirty="0">
                <a:solidFill>
                  <a:srgbClr val="6A2382"/>
                </a:solidFill>
                <a:latin typeface="Trade Gothic LT Std Bold" panose="00000800000000000000" pitchFamily="50" charset="0"/>
              </a:rPr>
              <a:t>Nyheter i LAS från den 1 oktober 2022</a:t>
            </a:r>
          </a:p>
        </p:txBody>
      </p:sp>
      <p:sp>
        <p:nvSpPr>
          <p:cNvPr id="5" name="Platshållare för innehåll 4">
            <a:extLst>
              <a:ext uri="{FF2B5EF4-FFF2-40B4-BE49-F238E27FC236}">
                <a16:creationId xmlns:a16="http://schemas.microsoft.com/office/drawing/2014/main" id="{789BFD0D-F7FE-5D99-96BA-3C33BCA900F5}"/>
              </a:ext>
            </a:extLst>
          </p:cNvPr>
          <p:cNvSpPr>
            <a:spLocks noGrp="1"/>
          </p:cNvSpPr>
          <p:nvPr>
            <p:ph idx="1"/>
          </p:nvPr>
        </p:nvSpPr>
        <p:spPr>
          <a:xfrm>
            <a:off x="838200" y="1591838"/>
            <a:ext cx="10515600" cy="4667250"/>
          </a:xfrm>
        </p:spPr>
        <p:txBody>
          <a:bodyPr>
            <a:normAutofit fontScale="77500" lnSpcReduction="20000"/>
          </a:bodyPr>
          <a:lstStyle/>
          <a:p>
            <a:pPr marL="285750" indent="-285750">
              <a:buFontTx/>
              <a:buChar char="-"/>
            </a:pPr>
            <a:r>
              <a:rPr lang="sv-SE" dirty="0">
                <a:solidFill>
                  <a:srgbClr val="6A2382"/>
                </a:solidFill>
                <a:latin typeface="Trade Gothic LT Std Bold" panose="00000800000000000000" pitchFamily="50" charset="0"/>
              </a:rPr>
              <a:t>Heltidsanställning blir norm</a:t>
            </a:r>
          </a:p>
          <a:p>
            <a:endParaRPr lang="sv-SE" dirty="0">
              <a:solidFill>
                <a:srgbClr val="6A2382"/>
              </a:solidFill>
              <a:latin typeface="Trade Gothic LT Std Bold" panose="00000800000000000000" pitchFamily="50" charset="0"/>
            </a:endParaRPr>
          </a:p>
          <a:p>
            <a:pPr marL="285750" indent="-285750">
              <a:buFontTx/>
              <a:buChar char="-"/>
            </a:pPr>
            <a:r>
              <a:rPr lang="sv-SE" dirty="0">
                <a:solidFill>
                  <a:srgbClr val="6A2382"/>
                </a:solidFill>
                <a:latin typeface="Trade Gothic LT Std Bold" panose="00000800000000000000" pitchFamily="50" charset="0"/>
              </a:rPr>
              <a:t>Allmän visstidsanställning försvinner</a:t>
            </a:r>
          </a:p>
          <a:p>
            <a:pPr marL="285750" indent="-285750">
              <a:buFontTx/>
              <a:buChar char="-"/>
            </a:pPr>
            <a:endParaRPr lang="sv-SE" dirty="0">
              <a:solidFill>
                <a:srgbClr val="6A2382"/>
              </a:solidFill>
              <a:latin typeface="Trade Gothic LT Std Bold" panose="00000800000000000000" pitchFamily="50" charset="0"/>
            </a:endParaRPr>
          </a:p>
          <a:p>
            <a:pPr marL="285750" indent="-285750">
              <a:buFontTx/>
              <a:buChar char="-"/>
            </a:pPr>
            <a:r>
              <a:rPr lang="sv-SE" dirty="0">
                <a:solidFill>
                  <a:srgbClr val="6A2382"/>
                </a:solidFill>
                <a:latin typeface="Trade Gothic LT Std Bold" panose="00000800000000000000" pitchFamily="50" charset="0"/>
              </a:rPr>
              <a:t>Särskild visstidsanställning införs</a:t>
            </a:r>
          </a:p>
          <a:p>
            <a:endParaRPr lang="sv-SE" dirty="0">
              <a:solidFill>
                <a:srgbClr val="6A2382"/>
              </a:solidFill>
              <a:latin typeface="Trade Gothic LT Std Bold" panose="00000800000000000000" pitchFamily="50" charset="0"/>
            </a:endParaRPr>
          </a:p>
          <a:p>
            <a:pPr marL="285750" indent="-285750">
              <a:buFontTx/>
              <a:buChar char="-"/>
            </a:pPr>
            <a:r>
              <a:rPr lang="sv-SE" dirty="0">
                <a:solidFill>
                  <a:srgbClr val="6A2382"/>
                </a:solidFill>
                <a:latin typeface="Trade Gothic LT Std Bold" panose="00000800000000000000" pitchFamily="50" charset="0"/>
              </a:rPr>
              <a:t>Hyvling införs </a:t>
            </a:r>
          </a:p>
          <a:p>
            <a:endParaRPr lang="sv-SE" dirty="0">
              <a:solidFill>
                <a:srgbClr val="6A2382"/>
              </a:solidFill>
              <a:latin typeface="Trade Gothic LT Std Bold" panose="00000800000000000000" pitchFamily="50" charset="0"/>
            </a:endParaRPr>
          </a:p>
          <a:p>
            <a:pPr marL="0" indent="0">
              <a:buNone/>
            </a:pPr>
            <a:r>
              <a:rPr lang="sv-SE" dirty="0">
                <a:solidFill>
                  <a:srgbClr val="6A2382"/>
                </a:solidFill>
                <a:latin typeface="Trade Gothic LT Std Bold" panose="00000800000000000000" pitchFamily="50" charset="0"/>
              </a:rPr>
              <a:t>- ”Saklig grund” blir ”sakliga skäl”</a:t>
            </a:r>
          </a:p>
          <a:p>
            <a:endParaRPr lang="sv-SE" dirty="0">
              <a:solidFill>
                <a:srgbClr val="6A2382"/>
              </a:solidFill>
              <a:latin typeface="Trade Gothic LT Std Bold" panose="00000800000000000000" pitchFamily="50" charset="0"/>
            </a:endParaRPr>
          </a:p>
          <a:p>
            <a:pPr marL="285750" indent="-285750">
              <a:buFontTx/>
              <a:buChar char="-"/>
            </a:pPr>
            <a:r>
              <a:rPr lang="sv-SE" dirty="0">
                <a:solidFill>
                  <a:srgbClr val="6A2382"/>
                </a:solidFill>
                <a:latin typeface="Trade Gothic LT Std Bold" panose="00000800000000000000" pitchFamily="50" charset="0"/>
              </a:rPr>
              <a:t>Förändring av processreglerna</a:t>
            </a:r>
          </a:p>
          <a:p>
            <a:endParaRPr lang="sv-SE" dirty="0">
              <a:solidFill>
                <a:srgbClr val="6A2382"/>
              </a:solidFill>
              <a:latin typeface="Trade Gothic LT Std Bold" panose="00000800000000000000" pitchFamily="50" charset="0"/>
            </a:endParaRPr>
          </a:p>
          <a:p>
            <a:pPr marL="285750" indent="-285750">
              <a:buFontTx/>
              <a:buChar char="-"/>
            </a:pPr>
            <a:r>
              <a:rPr lang="sv-SE" dirty="0">
                <a:solidFill>
                  <a:srgbClr val="6A2382"/>
                </a:solidFill>
                <a:latin typeface="Trade Gothic LT Std Bold" panose="00000800000000000000" pitchFamily="50" charset="0"/>
              </a:rPr>
              <a:t>Turordningsreglerna förändras</a:t>
            </a:r>
          </a:p>
          <a:p>
            <a:endParaRPr lang="sv-SE" dirty="0"/>
          </a:p>
        </p:txBody>
      </p:sp>
    </p:spTree>
    <p:extLst>
      <p:ext uri="{BB962C8B-B14F-4D97-AF65-F5344CB8AC3E}">
        <p14:creationId xmlns:p14="http://schemas.microsoft.com/office/powerpoint/2010/main" val="1193142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AC9AE">
            <a:alpha val="65000"/>
          </a:srgbClr>
        </a:solidFill>
        <a:effectLst/>
      </p:bgPr>
    </p:bg>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8EED6A98-ABE4-9907-6FEE-B1674BD2C1D1}"/>
              </a:ext>
            </a:extLst>
          </p:cNvPr>
          <p:cNvSpPr>
            <a:spLocks noGrp="1"/>
          </p:cNvSpPr>
          <p:nvPr>
            <p:ph type="title"/>
          </p:nvPr>
        </p:nvSpPr>
        <p:spPr/>
        <p:txBody>
          <a:bodyPr/>
          <a:lstStyle/>
          <a:p>
            <a:pPr algn="ctr"/>
            <a:r>
              <a:rPr lang="sv-SE" dirty="0">
                <a:solidFill>
                  <a:srgbClr val="6A2382"/>
                </a:solidFill>
                <a:latin typeface="Trade Gothic LT Std Bold" panose="00000800000000000000" pitchFamily="50" charset="0"/>
              </a:rPr>
              <a:t>Heltidsanställning blir norm - § 4 a</a:t>
            </a:r>
          </a:p>
        </p:txBody>
      </p:sp>
      <p:sp>
        <p:nvSpPr>
          <p:cNvPr id="5" name="Platshållare för innehåll 4">
            <a:extLst>
              <a:ext uri="{FF2B5EF4-FFF2-40B4-BE49-F238E27FC236}">
                <a16:creationId xmlns:a16="http://schemas.microsoft.com/office/drawing/2014/main" id="{280E6E7E-D041-CF6E-4EE2-6244E665D543}"/>
              </a:ext>
            </a:extLst>
          </p:cNvPr>
          <p:cNvSpPr>
            <a:spLocks noGrp="1"/>
          </p:cNvSpPr>
          <p:nvPr>
            <p:ph idx="1"/>
          </p:nvPr>
        </p:nvSpPr>
        <p:spPr>
          <a:xfrm>
            <a:off x="838200" y="2836277"/>
            <a:ext cx="10515600" cy="4351338"/>
          </a:xfrm>
        </p:spPr>
        <p:txBody>
          <a:bodyPr/>
          <a:lstStyle/>
          <a:p>
            <a:pPr marL="285750" indent="-285750">
              <a:buFont typeface="Arial" panose="020B0604020202020204" pitchFamily="34" charset="0"/>
              <a:buChar char="•"/>
            </a:pPr>
            <a:r>
              <a:rPr lang="sv-SE" sz="2800" dirty="0">
                <a:solidFill>
                  <a:srgbClr val="6A2382"/>
                </a:solidFill>
                <a:latin typeface="Trade Gothic LT Std Cn" panose="00000806000000000000" pitchFamily="50" charset="0"/>
              </a:rPr>
              <a:t>Anställningsavtal gäller på heltid om inte något annat har avtalats.</a:t>
            </a:r>
          </a:p>
          <a:p>
            <a:pPr marL="285750" indent="-285750">
              <a:buFont typeface="Arial" panose="020B0604020202020204" pitchFamily="34" charset="0"/>
              <a:buChar char="•"/>
            </a:pPr>
            <a:endParaRPr lang="sv-SE" sz="2800" dirty="0">
              <a:solidFill>
                <a:srgbClr val="6A2382"/>
              </a:solidFill>
              <a:latin typeface="Trade Gothic LT Std Cn" panose="00000806000000000000" pitchFamily="50" charset="0"/>
            </a:endParaRPr>
          </a:p>
          <a:p>
            <a:pPr marL="285750" indent="-285750">
              <a:lnSpc>
                <a:spcPct val="100000"/>
              </a:lnSpc>
              <a:buFont typeface="Arial" panose="020B0604020202020204" pitchFamily="34" charset="0"/>
              <a:buChar char="•"/>
            </a:pPr>
            <a:r>
              <a:rPr lang="sv-SE" sz="2800" dirty="0">
                <a:solidFill>
                  <a:srgbClr val="6A2382"/>
                </a:solidFill>
                <a:latin typeface="Trade Gothic LT Std Cn" panose="00000806000000000000" pitchFamily="50" charset="0"/>
              </a:rPr>
              <a:t>Gäller inte anställningsavtalet på heltid ska arbetsgivaren på arbetstagarens begäran skriftligen ange skälet till detta inom tre veckor från det att begäran framställts.</a:t>
            </a:r>
          </a:p>
          <a:p>
            <a:pPr marL="285750" indent="-285750">
              <a:lnSpc>
                <a:spcPct val="100000"/>
              </a:lnSpc>
              <a:buFont typeface="Arial" panose="020B0604020202020204" pitchFamily="34" charset="0"/>
              <a:buChar char="•"/>
            </a:pPr>
            <a:r>
              <a:rPr lang="sv-SE" dirty="0">
                <a:solidFill>
                  <a:srgbClr val="6A2382"/>
                </a:solidFill>
                <a:latin typeface="Trade Gothic LT Std Cn" panose="00000806000000000000" pitchFamily="50" charset="0"/>
              </a:rPr>
              <a:t>Använd alltid Arbetsgivaralliansens anställningsavtal AN11 eller för korta oregelbundna </a:t>
            </a:r>
            <a:r>
              <a:rPr lang="sv-SE">
                <a:solidFill>
                  <a:srgbClr val="6A2382"/>
                </a:solidFill>
                <a:latin typeface="Trade Gothic LT Std Cn" panose="00000806000000000000" pitchFamily="50" charset="0"/>
              </a:rPr>
              <a:t>behov anställningsavtal AN02</a:t>
            </a:r>
            <a:r>
              <a:rPr lang="sv-SE" dirty="0">
                <a:solidFill>
                  <a:srgbClr val="6A2382"/>
                </a:solidFill>
                <a:latin typeface="Trade Gothic LT Std Cn" panose="00000806000000000000" pitchFamily="50" charset="0"/>
              </a:rPr>
              <a:t>.</a:t>
            </a:r>
            <a:endParaRPr lang="sv-SE" sz="2800" dirty="0">
              <a:solidFill>
                <a:srgbClr val="6A2382"/>
              </a:solidFill>
              <a:latin typeface="Trade Gothic LT Std Cn" panose="00000806000000000000" pitchFamily="50" charset="0"/>
            </a:endParaRPr>
          </a:p>
          <a:p>
            <a:endParaRPr lang="sv-SE" dirty="0">
              <a:solidFill>
                <a:srgbClr val="6A2382"/>
              </a:solidFill>
              <a:latin typeface="Trade Gothic LT Std Cn" panose="00000806000000000000" pitchFamily="50" charset="0"/>
            </a:endParaRPr>
          </a:p>
        </p:txBody>
      </p:sp>
    </p:spTree>
    <p:extLst>
      <p:ext uri="{BB962C8B-B14F-4D97-AF65-F5344CB8AC3E}">
        <p14:creationId xmlns:p14="http://schemas.microsoft.com/office/powerpoint/2010/main" val="1051695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AC9AE">
            <a:alpha val="65000"/>
          </a:srgbClr>
        </a:solidFill>
        <a:effectLst/>
      </p:bgPr>
    </p:bg>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3E43973A-BE0B-A9F9-AB97-C265CCB5D560}"/>
              </a:ext>
            </a:extLst>
          </p:cNvPr>
          <p:cNvSpPr>
            <a:spLocks noGrp="1"/>
          </p:cNvSpPr>
          <p:nvPr>
            <p:ph type="title"/>
          </p:nvPr>
        </p:nvSpPr>
        <p:spPr/>
        <p:txBody>
          <a:bodyPr/>
          <a:lstStyle/>
          <a:p>
            <a:pPr algn="ctr"/>
            <a:r>
              <a:rPr lang="sv-SE" dirty="0">
                <a:solidFill>
                  <a:srgbClr val="6A2382"/>
                </a:solidFill>
                <a:latin typeface="Trade Gothic LT Std Bold" panose="00000800000000000000" pitchFamily="50" charset="0"/>
              </a:rPr>
              <a:t>Allmän visstidsanställning har försvunnit</a:t>
            </a:r>
          </a:p>
        </p:txBody>
      </p:sp>
      <p:sp>
        <p:nvSpPr>
          <p:cNvPr id="5" name="Platshållare för innehåll 4">
            <a:extLst>
              <a:ext uri="{FF2B5EF4-FFF2-40B4-BE49-F238E27FC236}">
                <a16:creationId xmlns:a16="http://schemas.microsoft.com/office/drawing/2014/main" id="{E5B64E0F-CC5C-79DF-314C-040046626313}"/>
              </a:ext>
            </a:extLst>
          </p:cNvPr>
          <p:cNvSpPr>
            <a:spLocks noGrp="1"/>
          </p:cNvSpPr>
          <p:nvPr>
            <p:ph idx="1"/>
          </p:nvPr>
        </p:nvSpPr>
        <p:spPr>
          <a:xfrm>
            <a:off x="838200" y="2506662"/>
            <a:ext cx="10515600" cy="4351338"/>
          </a:xfrm>
        </p:spPr>
        <p:txBody>
          <a:bodyPr/>
          <a:lstStyle/>
          <a:p>
            <a:pPr marL="285750" indent="-285750">
              <a:buFont typeface="Arial" panose="020B0604020202020204" pitchFamily="34" charset="0"/>
              <a:buChar char="•"/>
            </a:pPr>
            <a:r>
              <a:rPr lang="sv-SE" sz="2800" dirty="0">
                <a:solidFill>
                  <a:srgbClr val="6A2382"/>
                </a:solidFill>
                <a:latin typeface="Trade Gothic LT Std Cn" panose="00000806000000000000" pitchFamily="50" charset="0"/>
              </a:rPr>
              <a:t>Nu kan inte avtal om allmän visstidsanställning tecknas</a:t>
            </a:r>
          </a:p>
          <a:p>
            <a:endParaRPr lang="sv-SE" sz="2800" dirty="0">
              <a:solidFill>
                <a:srgbClr val="6A2382"/>
              </a:solidFill>
              <a:latin typeface="Trade Gothic LT Std Cn" panose="00000806000000000000" pitchFamily="50" charset="0"/>
            </a:endParaRPr>
          </a:p>
          <a:p>
            <a:pPr marL="285750" indent="-285750">
              <a:lnSpc>
                <a:spcPct val="100000"/>
              </a:lnSpc>
              <a:buFont typeface="Arial" panose="020B0604020202020204" pitchFamily="34" charset="0"/>
              <a:buChar char="•"/>
            </a:pPr>
            <a:r>
              <a:rPr lang="sv-SE" sz="2800" dirty="0">
                <a:solidFill>
                  <a:srgbClr val="6A2382"/>
                </a:solidFill>
                <a:latin typeface="Trade Gothic LT Std Cn" panose="00000806000000000000" pitchFamily="50" charset="0"/>
              </a:rPr>
              <a:t>För avtal om allmän visstidsanställning som tecknats före den 30 september och löper efter den 1 oktober gäller de gamla reglerna om beräkning av anställningstid och omvandling till tillsvidareanställning</a:t>
            </a:r>
          </a:p>
          <a:p>
            <a:endParaRPr lang="sv-SE" dirty="0"/>
          </a:p>
          <a:p>
            <a:endParaRPr lang="sv-SE" dirty="0"/>
          </a:p>
          <a:p>
            <a:endParaRPr lang="sv-SE" dirty="0"/>
          </a:p>
        </p:txBody>
      </p:sp>
    </p:spTree>
    <p:extLst>
      <p:ext uri="{BB962C8B-B14F-4D97-AF65-F5344CB8AC3E}">
        <p14:creationId xmlns:p14="http://schemas.microsoft.com/office/powerpoint/2010/main" val="181470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AC9AE">
            <a:alpha val="65000"/>
          </a:srgbClr>
        </a:solidFill>
        <a:effectLst/>
      </p:bgPr>
    </p:bg>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A1765E32-B23F-D9A4-7ED8-C7C35465BFD8}"/>
              </a:ext>
            </a:extLst>
          </p:cNvPr>
          <p:cNvSpPr>
            <a:spLocks noGrp="1"/>
          </p:cNvSpPr>
          <p:nvPr>
            <p:ph type="title"/>
          </p:nvPr>
        </p:nvSpPr>
        <p:spPr/>
        <p:txBody>
          <a:bodyPr/>
          <a:lstStyle/>
          <a:p>
            <a:pPr algn="ctr"/>
            <a:r>
              <a:rPr lang="sv-SE" dirty="0">
                <a:solidFill>
                  <a:srgbClr val="6A2382"/>
                </a:solidFill>
                <a:latin typeface="Trade Gothic LT Std Bold" panose="00000800000000000000" pitchFamily="50" charset="0"/>
              </a:rPr>
              <a:t>Särskild visstidsanställning införs</a:t>
            </a:r>
          </a:p>
        </p:txBody>
      </p:sp>
      <p:sp>
        <p:nvSpPr>
          <p:cNvPr id="5" name="Platshållare för innehåll 4">
            <a:extLst>
              <a:ext uri="{FF2B5EF4-FFF2-40B4-BE49-F238E27FC236}">
                <a16:creationId xmlns:a16="http://schemas.microsoft.com/office/drawing/2014/main" id="{C8423126-5269-C405-D807-B4C42D61763B}"/>
              </a:ext>
            </a:extLst>
          </p:cNvPr>
          <p:cNvSpPr>
            <a:spLocks noGrp="1"/>
          </p:cNvSpPr>
          <p:nvPr>
            <p:ph idx="1"/>
          </p:nvPr>
        </p:nvSpPr>
        <p:spPr>
          <a:xfrm>
            <a:off x="838200" y="1253331"/>
            <a:ext cx="10515600" cy="4351338"/>
          </a:xfrm>
        </p:spPr>
        <p:txBody>
          <a:bodyPr>
            <a:noAutofit/>
          </a:bodyPr>
          <a:lstStyle/>
          <a:p>
            <a:pPr>
              <a:lnSpc>
                <a:spcPct val="120000"/>
              </a:lnSpc>
            </a:pPr>
            <a:endParaRPr lang="sv-SE" sz="2000" dirty="0">
              <a:solidFill>
                <a:srgbClr val="7030A0"/>
              </a:solidFill>
              <a:latin typeface="Trade Gothic LT Std Cn" panose="00000806000000000000" pitchFamily="50" charset="0"/>
            </a:endParaRPr>
          </a:p>
          <a:p>
            <a:pPr>
              <a:lnSpc>
                <a:spcPct val="120000"/>
              </a:lnSpc>
            </a:pPr>
            <a:r>
              <a:rPr lang="sv-SE" sz="2000" dirty="0">
                <a:solidFill>
                  <a:srgbClr val="6A2382"/>
                </a:solidFill>
                <a:latin typeface="Trade Gothic LT Std Cn" panose="00000806000000000000" pitchFamily="50" charset="0"/>
              </a:rPr>
              <a:t>Krävs inget särskilt skäl för användning</a:t>
            </a:r>
          </a:p>
          <a:p>
            <a:pPr marL="285750" indent="-285750">
              <a:lnSpc>
                <a:spcPct val="120000"/>
              </a:lnSpc>
              <a:buFont typeface="Arial" panose="020B0604020202020204" pitchFamily="34" charset="0"/>
              <a:buChar char="•"/>
            </a:pPr>
            <a:endParaRPr lang="sv-SE" sz="2000" dirty="0">
              <a:solidFill>
                <a:srgbClr val="6A2382"/>
              </a:solidFill>
              <a:latin typeface="Trade Gothic LT Std Cn" panose="00000806000000000000" pitchFamily="50" charset="0"/>
            </a:endParaRPr>
          </a:p>
          <a:p>
            <a:pPr marL="285750" indent="-285750">
              <a:lnSpc>
                <a:spcPct val="120000"/>
              </a:lnSpc>
              <a:buFont typeface="Arial" panose="020B0604020202020204" pitchFamily="34" charset="0"/>
              <a:buChar char="•"/>
            </a:pPr>
            <a:r>
              <a:rPr lang="sv-SE" sz="2000" dirty="0">
                <a:solidFill>
                  <a:srgbClr val="6A2382"/>
                </a:solidFill>
                <a:latin typeface="Trade Gothic LT Std Cn" panose="00000806000000000000" pitchFamily="50" charset="0"/>
              </a:rPr>
              <a:t>Omvandling till tillsvidareanställning sker </a:t>
            </a:r>
          </a:p>
          <a:p>
            <a:pPr marL="342900" indent="-342900">
              <a:lnSpc>
                <a:spcPct val="120000"/>
              </a:lnSpc>
              <a:buFontTx/>
              <a:buChar char="-"/>
            </a:pPr>
            <a:r>
              <a:rPr lang="sv-SE" sz="2000" dirty="0">
                <a:solidFill>
                  <a:srgbClr val="6A2382"/>
                </a:solidFill>
                <a:latin typeface="Trade Gothic LT Std Cn" panose="00000806000000000000" pitchFamily="50" charset="0"/>
              </a:rPr>
              <a:t>när den anställde varit anställd i särskild visstidsanställning i </a:t>
            </a:r>
            <a:r>
              <a:rPr lang="sv-SE" sz="2000" b="1" dirty="0">
                <a:solidFill>
                  <a:srgbClr val="6A2382"/>
                </a:solidFill>
                <a:latin typeface="Trade Gothic LT Std Cn" panose="00000806000000000000" pitchFamily="50" charset="0"/>
              </a:rPr>
              <a:t>över tolv månader</a:t>
            </a:r>
            <a:r>
              <a:rPr lang="sv-SE" sz="2000" dirty="0">
                <a:solidFill>
                  <a:srgbClr val="6A2382"/>
                </a:solidFill>
                <a:latin typeface="Trade Gothic LT Std Cn" panose="00000806000000000000" pitchFamily="50" charset="0"/>
              </a:rPr>
              <a:t> (360 dagar) under en femårsperiod </a:t>
            </a:r>
          </a:p>
          <a:p>
            <a:pPr marL="342900" indent="-342900">
              <a:lnSpc>
                <a:spcPct val="120000"/>
              </a:lnSpc>
              <a:buFontTx/>
              <a:buChar char="-"/>
            </a:pPr>
            <a:r>
              <a:rPr lang="sv-SE" sz="2000" dirty="0">
                <a:solidFill>
                  <a:srgbClr val="6A2382"/>
                </a:solidFill>
                <a:latin typeface="Trade Gothic LT Std Cn" panose="00000806000000000000" pitchFamily="50" charset="0"/>
              </a:rPr>
              <a:t>eller under en period den anställde haft tidsbegränsade anställningar hos arbetsgivaren i form av särskild visstidsanställning, vikariat eller säsongsarbete och anställningarna följt på varandra </a:t>
            </a:r>
          </a:p>
          <a:p>
            <a:pPr>
              <a:lnSpc>
                <a:spcPct val="120000"/>
              </a:lnSpc>
            </a:pPr>
            <a:endParaRPr lang="sv-SE" sz="2000" dirty="0">
              <a:solidFill>
                <a:srgbClr val="6A2382"/>
              </a:solidFill>
              <a:latin typeface="Trade Gothic LT Std Cn" panose="00000806000000000000" pitchFamily="50" charset="0"/>
            </a:endParaRPr>
          </a:p>
          <a:p>
            <a:pPr marL="285750" indent="-285750">
              <a:lnSpc>
                <a:spcPct val="120000"/>
              </a:lnSpc>
              <a:buFont typeface="Arial" panose="020B0604020202020204" pitchFamily="34" charset="0"/>
              <a:buChar char="•"/>
            </a:pPr>
            <a:r>
              <a:rPr lang="sv-SE" sz="2000" dirty="0">
                <a:solidFill>
                  <a:srgbClr val="6A2382"/>
                </a:solidFill>
                <a:latin typeface="Trade Gothic LT Std Cn" panose="00000806000000000000" pitchFamily="50" charset="0"/>
              </a:rPr>
              <a:t>Anställningstid i allmän visstidsanställning fr o m den 1 mars t o m 30 september 2022 räknas som anställningstid i särskild visstidsanställning</a:t>
            </a:r>
            <a:endParaRPr lang="sv-SE" sz="2000" dirty="0">
              <a:solidFill>
                <a:srgbClr val="7030A0"/>
              </a:solidFill>
              <a:latin typeface="Trade Gothic LT Std Cn" panose="00000806000000000000" pitchFamily="50" charset="0"/>
            </a:endParaRPr>
          </a:p>
          <a:p>
            <a:pPr marL="0" indent="0">
              <a:lnSpc>
                <a:spcPct val="120000"/>
              </a:lnSpc>
              <a:buNone/>
            </a:pPr>
            <a:endParaRPr lang="sv-SE" sz="2000" dirty="0">
              <a:solidFill>
                <a:srgbClr val="7030A0"/>
              </a:solidFill>
              <a:latin typeface="Trade Gothic LT Std Cn" panose="00000806000000000000" pitchFamily="50" charset="0"/>
            </a:endParaRPr>
          </a:p>
        </p:txBody>
      </p:sp>
    </p:spTree>
    <p:extLst>
      <p:ext uri="{BB962C8B-B14F-4D97-AF65-F5344CB8AC3E}">
        <p14:creationId xmlns:p14="http://schemas.microsoft.com/office/powerpoint/2010/main" val="328882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AC9AE">
            <a:alpha val="65000"/>
          </a:srgbClr>
        </a:solidFill>
        <a:effectLst/>
      </p:bgPr>
    </p:bg>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D56720D7-D456-FD81-C864-2DFFB31FD113}"/>
              </a:ext>
            </a:extLst>
          </p:cNvPr>
          <p:cNvSpPr>
            <a:spLocks noGrp="1"/>
          </p:cNvSpPr>
          <p:nvPr>
            <p:ph type="title"/>
          </p:nvPr>
        </p:nvSpPr>
        <p:spPr/>
        <p:txBody>
          <a:bodyPr>
            <a:normAutofit/>
          </a:bodyPr>
          <a:lstStyle/>
          <a:p>
            <a:pPr algn="ctr"/>
            <a:r>
              <a:rPr lang="sv-SE" sz="3600" dirty="0">
                <a:solidFill>
                  <a:srgbClr val="6A2382"/>
                </a:solidFill>
                <a:latin typeface="Trade Gothic LT Std Bold" panose="00000800000000000000" pitchFamily="50" charset="0"/>
              </a:rPr>
              <a:t>Företrädesrätt till ny särskild visstidsanställning införs</a:t>
            </a:r>
          </a:p>
        </p:txBody>
      </p:sp>
      <p:sp>
        <p:nvSpPr>
          <p:cNvPr id="5" name="Platshållare för innehåll 4">
            <a:extLst>
              <a:ext uri="{FF2B5EF4-FFF2-40B4-BE49-F238E27FC236}">
                <a16:creationId xmlns:a16="http://schemas.microsoft.com/office/drawing/2014/main" id="{78849196-26FE-22DD-5B1F-6539C90B3626}"/>
              </a:ext>
            </a:extLst>
          </p:cNvPr>
          <p:cNvSpPr>
            <a:spLocks noGrp="1"/>
          </p:cNvSpPr>
          <p:nvPr>
            <p:ph idx="1"/>
          </p:nvPr>
        </p:nvSpPr>
        <p:spPr/>
        <p:txBody>
          <a:bodyPr>
            <a:normAutofit fontScale="92500" lnSpcReduction="10000"/>
          </a:bodyPr>
          <a:lstStyle/>
          <a:p>
            <a:pPr marL="342900" indent="-342900">
              <a:lnSpc>
                <a:spcPct val="110000"/>
              </a:lnSpc>
              <a:buFont typeface="Arial" panose="020B0604020202020204" pitchFamily="34" charset="0"/>
              <a:buChar char="•"/>
            </a:pPr>
            <a:r>
              <a:rPr lang="sv-SE" sz="2800" dirty="0">
                <a:solidFill>
                  <a:srgbClr val="6A2382"/>
                </a:solidFill>
                <a:latin typeface="Trade Gothic Next Light" panose="020B0403040303020004" pitchFamily="34" charset="0"/>
              </a:rPr>
              <a:t>Arbetstagaren har </a:t>
            </a:r>
            <a:r>
              <a:rPr lang="sv-SE" sz="2800" b="1" dirty="0">
                <a:solidFill>
                  <a:srgbClr val="6A2382"/>
                </a:solidFill>
                <a:latin typeface="Trade Gothic LT Std Cn" panose="00000806000000000000" pitchFamily="50" charset="0"/>
              </a:rPr>
              <a:t>företrädesrätt till ny särskild visstidsanställning </a:t>
            </a:r>
            <a:r>
              <a:rPr lang="sv-SE" sz="2800" dirty="0">
                <a:solidFill>
                  <a:srgbClr val="6A2382"/>
                </a:solidFill>
                <a:latin typeface="Trade Gothic Next Light" panose="020B0403040303020004" pitchFamily="34" charset="0"/>
              </a:rPr>
              <a:t>när den har varit anställd i över nio månader (270 dagar) under en treårsperiod</a:t>
            </a:r>
          </a:p>
          <a:p>
            <a:pPr marL="342900" indent="-342900">
              <a:lnSpc>
                <a:spcPct val="110000"/>
              </a:lnSpc>
              <a:buFont typeface="Arial" panose="020B0604020202020204" pitchFamily="34" charset="0"/>
              <a:buChar char="•"/>
            </a:pPr>
            <a:endParaRPr lang="sv-SE" sz="2800" dirty="0">
              <a:solidFill>
                <a:srgbClr val="6A2382"/>
              </a:solidFill>
              <a:latin typeface="Trade Gothic Next Light" panose="020B0403040303020004" pitchFamily="34" charset="0"/>
            </a:endParaRPr>
          </a:p>
          <a:p>
            <a:pPr marL="342900" indent="-342900">
              <a:lnSpc>
                <a:spcPct val="110000"/>
              </a:lnSpc>
              <a:buFont typeface="Arial" panose="020B0604020202020204" pitchFamily="34" charset="0"/>
              <a:buChar char="•"/>
            </a:pPr>
            <a:r>
              <a:rPr lang="sv-SE" sz="2800" dirty="0">
                <a:solidFill>
                  <a:srgbClr val="6A2382"/>
                </a:solidFill>
                <a:latin typeface="Trade Gothic Next Light" panose="020B0403040303020004" pitchFamily="34" charset="0"/>
              </a:rPr>
              <a:t>Besked enligt § 15 LAS att särskild visstidsanställning inte kommer att fortsätta ska lämnas minst en månad innan anställningstidens utgång</a:t>
            </a:r>
          </a:p>
          <a:p>
            <a:pPr marL="342900" indent="-342900">
              <a:lnSpc>
                <a:spcPct val="110000"/>
              </a:lnSpc>
              <a:buFont typeface="Arial" panose="020B0604020202020204" pitchFamily="34" charset="0"/>
              <a:buChar char="•"/>
            </a:pPr>
            <a:endParaRPr lang="sv-SE" sz="2800" dirty="0">
              <a:solidFill>
                <a:srgbClr val="6A2382"/>
              </a:solidFill>
              <a:latin typeface="Trade Gothic Next Light" panose="020B0403040303020004" pitchFamily="34" charset="0"/>
            </a:endParaRPr>
          </a:p>
          <a:p>
            <a:pPr marL="342900" indent="-342900">
              <a:lnSpc>
                <a:spcPct val="110000"/>
              </a:lnSpc>
              <a:buFont typeface="Arial" panose="020B0604020202020204" pitchFamily="34" charset="0"/>
              <a:buChar char="•"/>
            </a:pPr>
            <a:r>
              <a:rPr lang="sv-SE" sz="2800" dirty="0">
                <a:solidFill>
                  <a:srgbClr val="6A2382"/>
                </a:solidFill>
                <a:latin typeface="Trade Gothic Next Light" panose="020B0403040303020004" pitchFamily="34" charset="0"/>
              </a:rPr>
              <a:t>Är anställningstiden så kort att beskedet inte kan lämnas en månad i förväg ska beskedet lämnas när anställningen börjar </a:t>
            </a:r>
          </a:p>
          <a:p>
            <a:endParaRPr lang="sv-SE" dirty="0"/>
          </a:p>
        </p:txBody>
      </p:sp>
    </p:spTree>
    <p:extLst>
      <p:ext uri="{BB962C8B-B14F-4D97-AF65-F5344CB8AC3E}">
        <p14:creationId xmlns:p14="http://schemas.microsoft.com/office/powerpoint/2010/main" val="1974737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AC9AE">
            <a:alpha val="65000"/>
          </a:srgbClr>
        </a:solidFill>
        <a:effectLst/>
      </p:bgPr>
    </p:bg>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31A0557C-8885-B723-3D6F-D38575FE2652}"/>
              </a:ext>
            </a:extLst>
          </p:cNvPr>
          <p:cNvSpPr>
            <a:spLocks noGrp="1"/>
          </p:cNvSpPr>
          <p:nvPr>
            <p:ph type="title"/>
          </p:nvPr>
        </p:nvSpPr>
        <p:spPr/>
        <p:txBody>
          <a:bodyPr>
            <a:normAutofit/>
          </a:bodyPr>
          <a:lstStyle/>
          <a:p>
            <a:pPr algn="ctr"/>
            <a:r>
              <a:rPr lang="sv-SE" sz="4000" dirty="0">
                <a:solidFill>
                  <a:srgbClr val="6A2382"/>
                </a:solidFill>
                <a:latin typeface="Trade Gothic LT Std Bold" panose="00000800000000000000" pitchFamily="50" charset="0"/>
              </a:rPr>
              <a:t>Beräkning av anställningstid </a:t>
            </a:r>
            <a:br>
              <a:rPr lang="sv-SE" sz="4000" dirty="0">
                <a:solidFill>
                  <a:srgbClr val="6A2382"/>
                </a:solidFill>
                <a:latin typeface="Trade Gothic LT Std Bold" panose="00000800000000000000" pitchFamily="50" charset="0"/>
              </a:rPr>
            </a:br>
            <a:r>
              <a:rPr lang="sv-SE" sz="4000" dirty="0">
                <a:solidFill>
                  <a:srgbClr val="6A2382"/>
                </a:solidFill>
                <a:latin typeface="Trade Gothic LT Std Bold" panose="00000800000000000000" pitchFamily="50" charset="0"/>
              </a:rPr>
              <a:t>i särskild visstidsanställning</a:t>
            </a:r>
          </a:p>
        </p:txBody>
      </p:sp>
      <p:sp>
        <p:nvSpPr>
          <p:cNvPr id="5" name="Platshållare för innehåll 4">
            <a:extLst>
              <a:ext uri="{FF2B5EF4-FFF2-40B4-BE49-F238E27FC236}">
                <a16:creationId xmlns:a16="http://schemas.microsoft.com/office/drawing/2014/main" id="{C8604ADE-62F1-8D36-43D8-261ABCED7656}"/>
              </a:ext>
            </a:extLst>
          </p:cNvPr>
          <p:cNvSpPr>
            <a:spLocks noGrp="1"/>
          </p:cNvSpPr>
          <p:nvPr>
            <p:ph idx="1"/>
          </p:nvPr>
        </p:nvSpPr>
        <p:spPr>
          <a:xfrm>
            <a:off x="838200" y="2744831"/>
            <a:ext cx="10515600" cy="4351338"/>
          </a:xfrm>
        </p:spPr>
        <p:txBody>
          <a:bodyPr/>
          <a:lstStyle/>
          <a:p>
            <a:pPr>
              <a:lnSpc>
                <a:spcPct val="100000"/>
              </a:lnSpc>
            </a:pPr>
            <a:r>
              <a:rPr lang="sv-SE" sz="2800" dirty="0">
                <a:solidFill>
                  <a:srgbClr val="6A2382"/>
                </a:solidFill>
                <a:latin typeface="Trade Gothic LT Std Cn" panose="00000806000000000000" pitchFamily="50" charset="0"/>
              </a:rPr>
              <a:t>Har arbetstagaren under samma kalendermånad haft tre eller flera särskilda visstidsanställningar ska även tiden mellan anställningarna räknas som anställningstid.</a:t>
            </a:r>
          </a:p>
          <a:p>
            <a:pPr>
              <a:lnSpc>
                <a:spcPct val="100000"/>
              </a:lnSpc>
            </a:pPr>
            <a:r>
              <a:rPr lang="sv-SE" dirty="0">
                <a:solidFill>
                  <a:srgbClr val="6A2382"/>
                </a:solidFill>
                <a:latin typeface="Trade Gothic LT Std Cn" panose="00000806000000000000" pitchFamily="50" charset="0"/>
              </a:rPr>
              <a:t>Vid tillfälliga återkommande behov använd anställningsavtal AN02 ”Överenskommelse om återkommande särskilda visstidsanställningar enligt bilaga”. Lönen är timlön och semesterersättning kan inkluderas i timlönen.</a:t>
            </a:r>
            <a:endParaRPr lang="sv-SE" sz="2800" dirty="0">
              <a:solidFill>
                <a:srgbClr val="6A2382"/>
              </a:solidFill>
              <a:latin typeface="Trade Gothic LT Std Cn" panose="00000806000000000000" pitchFamily="50" charset="0"/>
            </a:endParaRPr>
          </a:p>
          <a:p>
            <a:endParaRPr lang="sv-SE" dirty="0"/>
          </a:p>
        </p:txBody>
      </p:sp>
    </p:spTree>
    <p:extLst>
      <p:ext uri="{BB962C8B-B14F-4D97-AF65-F5344CB8AC3E}">
        <p14:creationId xmlns:p14="http://schemas.microsoft.com/office/powerpoint/2010/main" val="1440221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AC9AE">
            <a:alpha val="65000"/>
          </a:srgbClr>
        </a:solidFill>
        <a:effectLst/>
      </p:bgPr>
    </p:bg>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F269A73A-E465-EC84-743C-D01425B2A54E}"/>
              </a:ext>
            </a:extLst>
          </p:cNvPr>
          <p:cNvSpPr>
            <a:spLocks noGrp="1"/>
          </p:cNvSpPr>
          <p:nvPr>
            <p:ph type="title"/>
          </p:nvPr>
        </p:nvSpPr>
        <p:spPr/>
        <p:txBody>
          <a:bodyPr>
            <a:normAutofit/>
          </a:bodyPr>
          <a:lstStyle/>
          <a:p>
            <a:pPr algn="ctr"/>
            <a:r>
              <a:rPr lang="sv-SE" sz="3600" dirty="0">
                <a:solidFill>
                  <a:srgbClr val="6A2382"/>
                </a:solidFill>
                <a:latin typeface="Trade Gothic LT Std Bold" panose="00000800000000000000" pitchFamily="50" charset="0"/>
              </a:rPr>
              <a:t>Missbruk av särskild visstidsanställning § 5 </a:t>
            </a:r>
            <a:r>
              <a:rPr lang="sv-SE" sz="3600" dirty="0" err="1">
                <a:solidFill>
                  <a:srgbClr val="6A2382"/>
                </a:solidFill>
                <a:latin typeface="Trade Gothic LT Std Bold" panose="00000800000000000000" pitchFamily="50" charset="0"/>
              </a:rPr>
              <a:t>st</a:t>
            </a:r>
            <a:r>
              <a:rPr lang="sv-SE" sz="3600" dirty="0">
                <a:solidFill>
                  <a:srgbClr val="6A2382"/>
                </a:solidFill>
                <a:latin typeface="Trade Gothic LT Std Bold" panose="00000800000000000000" pitchFamily="50" charset="0"/>
              </a:rPr>
              <a:t> 2</a:t>
            </a:r>
          </a:p>
        </p:txBody>
      </p:sp>
      <p:sp>
        <p:nvSpPr>
          <p:cNvPr id="5" name="Platshållare för innehåll 4">
            <a:extLst>
              <a:ext uri="{FF2B5EF4-FFF2-40B4-BE49-F238E27FC236}">
                <a16:creationId xmlns:a16="http://schemas.microsoft.com/office/drawing/2014/main" id="{5623D464-3909-7104-7CE9-C007643C3194}"/>
              </a:ext>
            </a:extLst>
          </p:cNvPr>
          <p:cNvSpPr>
            <a:spLocks noGrp="1"/>
          </p:cNvSpPr>
          <p:nvPr>
            <p:ph idx="1"/>
          </p:nvPr>
        </p:nvSpPr>
        <p:spPr/>
        <p:txBody>
          <a:bodyPr>
            <a:normAutofit lnSpcReduction="10000"/>
          </a:bodyPr>
          <a:lstStyle/>
          <a:p>
            <a:pPr marL="342900" indent="-342900">
              <a:lnSpc>
                <a:spcPct val="100000"/>
              </a:lnSpc>
              <a:buFontTx/>
              <a:buChar char="-"/>
            </a:pPr>
            <a:r>
              <a:rPr lang="sv-SE" sz="2800" dirty="0">
                <a:solidFill>
                  <a:srgbClr val="6A2382"/>
                </a:solidFill>
                <a:latin typeface="Trade Gothic LT Std Cn" panose="00000806000000000000" pitchFamily="50" charset="0"/>
              </a:rPr>
              <a:t>Arbetsgivaren får inte i syfte att kringgå reglerna om beräkning av anställningstid i särskild visstidsanställning, anställa en arbetstagare på vikariat</a:t>
            </a:r>
          </a:p>
          <a:p>
            <a:pPr marL="342900" indent="-342900">
              <a:lnSpc>
                <a:spcPct val="100000"/>
              </a:lnSpc>
              <a:buFontTx/>
              <a:buChar char="-"/>
            </a:pPr>
            <a:endParaRPr lang="sv-SE" sz="2800" dirty="0">
              <a:solidFill>
                <a:srgbClr val="6A2382"/>
              </a:solidFill>
              <a:latin typeface="Trade Gothic LT Std Cn" panose="00000806000000000000" pitchFamily="50" charset="0"/>
            </a:endParaRPr>
          </a:p>
          <a:p>
            <a:pPr marL="342900" indent="-342900">
              <a:lnSpc>
                <a:spcPct val="100000"/>
              </a:lnSpc>
              <a:buFontTx/>
              <a:buChar char="-"/>
            </a:pPr>
            <a:r>
              <a:rPr lang="sv-SE" sz="2800" dirty="0">
                <a:solidFill>
                  <a:srgbClr val="6A2382"/>
                </a:solidFill>
                <a:latin typeface="Trade Gothic LT Std Cn" panose="00000806000000000000" pitchFamily="50" charset="0"/>
              </a:rPr>
              <a:t>Arbetsgivaren måste kunna styrka att förutsättningarna för anställning på vikariat föreligger, det vill säga att vikarien anställs för någon som är frånvarande eller i avvaktan på rekrytering</a:t>
            </a:r>
          </a:p>
          <a:p>
            <a:pPr marL="342900" indent="-342900">
              <a:lnSpc>
                <a:spcPct val="100000"/>
              </a:lnSpc>
              <a:buFontTx/>
              <a:buChar char="-"/>
            </a:pPr>
            <a:endParaRPr lang="sv-SE" sz="2800" dirty="0">
              <a:solidFill>
                <a:srgbClr val="6A2382"/>
              </a:solidFill>
              <a:latin typeface="Trade Gothic LT Std Cn" panose="00000806000000000000" pitchFamily="50" charset="0"/>
            </a:endParaRPr>
          </a:p>
          <a:p>
            <a:pPr marL="342900" indent="-342900">
              <a:lnSpc>
                <a:spcPct val="100000"/>
              </a:lnSpc>
              <a:buFontTx/>
              <a:buChar char="-"/>
            </a:pPr>
            <a:r>
              <a:rPr lang="sv-SE" sz="2800" dirty="0">
                <a:solidFill>
                  <a:srgbClr val="6A2382"/>
                </a:solidFill>
                <a:latin typeface="Trade Gothic LT Std Cn" panose="00000806000000000000" pitchFamily="50" charset="0"/>
              </a:rPr>
              <a:t>Brott mot regeln innebär skyldighet att betala allmänt skadestånd</a:t>
            </a:r>
          </a:p>
          <a:p>
            <a:endParaRPr lang="sv-SE" dirty="0">
              <a:solidFill>
                <a:srgbClr val="6A2382"/>
              </a:solidFill>
              <a:latin typeface="Trade Gothic LT Std Cn" panose="00000806000000000000" pitchFamily="50" charset="0"/>
            </a:endParaRPr>
          </a:p>
        </p:txBody>
      </p:sp>
    </p:spTree>
    <p:extLst>
      <p:ext uri="{BB962C8B-B14F-4D97-AF65-F5344CB8AC3E}">
        <p14:creationId xmlns:p14="http://schemas.microsoft.com/office/powerpoint/2010/main" val="1787964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AC9AE">
            <a:alpha val="65000"/>
          </a:srgbClr>
        </a:solidFill>
        <a:effectLst/>
      </p:bgPr>
    </p:bg>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5F105B5E-75F2-EF2E-A98A-F9316A30A252}"/>
              </a:ext>
            </a:extLst>
          </p:cNvPr>
          <p:cNvSpPr>
            <a:spLocks noGrp="1"/>
          </p:cNvSpPr>
          <p:nvPr>
            <p:ph type="title"/>
          </p:nvPr>
        </p:nvSpPr>
        <p:spPr/>
        <p:txBody>
          <a:bodyPr/>
          <a:lstStyle/>
          <a:p>
            <a:pPr algn="ctr"/>
            <a:r>
              <a:rPr lang="sv-SE" dirty="0">
                <a:solidFill>
                  <a:srgbClr val="6A2382"/>
                </a:solidFill>
                <a:latin typeface="Trade Gothic LT Std Bold" panose="00000800000000000000" pitchFamily="50" charset="0"/>
              </a:rPr>
              <a:t>Hyvling § 7 a</a:t>
            </a:r>
          </a:p>
        </p:txBody>
      </p:sp>
      <p:sp>
        <p:nvSpPr>
          <p:cNvPr id="5" name="Platshållare för innehåll 4">
            <a:extLst>
              <a:ext uri="{FF2B5EF4-FFF2-40B4-BE49-F238E27FC236}">
                <a16:creationId xmlns:a16="http://schemas.microsoft.com/office/drawing/2014/main" id="{77FAA39E-0700-56A6-B087-D79C5C4C6621}"/>
              </a:ext>
            </a:extLst>
          </p:cNvPr>
          <p:cNvSpPr>
            <a:spLocks noGrp="1"/>
          </p:cNvSpPr>
          <p:nvPr>
            <p:ph idx="1"/>
          </p:nvPr>
        </p:nvSpPr>
        <p:spPr/>
        <p:txBody>
          <a:bodyPr>
            <a:normAutofit lnSpcReduction="10000"/>
          </a:bodyPr>
          <a:lstStyle/>
          <a:p>
            <a:pPr marL="457200" indent="-457200">
              <a:lnSpc>
                <a:spcPct val="100000"/>
              </a:lnSpc>
              <a:buFont typeface="Arial" panose="020B0604020202020204" pitchFamily="34" charset="0"/>
              <a:buChar char="•"/>
            </a:pPr>
            <a:r>
              <a:rPr lang="sv-SE" sz="2800" dirty="0">
                <a:solidFill>
                  <a:srgbClr val="6A2382"/>
                </a:solidFill>
                <a:latin typeface="Trade Gothic LT Std Cn" panose="00000806000000000000" pitchFamily="50" charset="0"/>
              </a:rPr>
              <a:t>Kodifiering av vad som redan gällt</a:t>
            </a:r>
          </a:p>
          <a:p>
            <a:pPr marL="457200" indent="-457200">
              <a:lnSpc>
                <a:spcPct val="100000"/>
              </a:lnSpc>
              <a:buFont typeface="Arial" panose="020B0604020202020204" pitchFamily="34" charset="0"/>
              <a:buChar char="•"/>
            </a:pPr>
            <a:r>
              <a:rPr lang="sv-SE" sz="2800" dirty="0">
                <a:solidFill>
                  <a:srgbClr val="6A2382"/>
                </a:solidFill>
                <a:latin typeface="Trade Gothic LT Std Cn" panose="00000806000000000000" pitchFamily="50" charset="0"/>
              </a:rPr>
              <a:t>Vid omorganisation som innebär sänkt sysselsättningsgrad ska erbjudande lämnas i turordning </a:t>
            </a:r>
          </a:p>
          <a:p>
            <a:pPr marL="457200" indent="-457200">
              <a:lnSpc>
                <a:spcPct val="100000"/>
              </a:lnSpc>
              <a:buFont typeface="Arial" panose="020B0604020202020204" pitchFamily="34" charset="0"/>
              <a:buChar char="•"/>
            </a:pPr>
            <a:r>
              <a:rPr lang="sv-SE" sz="2800" dirty="0">
                <a:solidFill>
                  <a:srgbClr val="6A2382"/>
                </a:solidFill>
                <a:latin typeface="Trade Gothic LT Std Cn" panose="00000806000000000000" pitchFamily="50" charset="0"/>
              </a:rPr>
              <a:t>Omställningstid med oförändrad sysselsättningsgrad och lön motsvarande uppsägningstid, dock längst tre månader</a:t>
            </a:r>
          </a:p>
          <a:p>
            <a:pPr marL="457200" indent="-457200">
              <a:lnSpc>
                <a:spcPct val="100000"/>
              </a:lnSpc>
              <a:buFont typeface="Arial" panose="020B0604020202020204" pitchFamily="34" charset="0"/>
              <a:buChar char="•"/>
            </a:pPr>
            <a:r>
              <a:rPr lang="sv-SE" sz="2800" dirty="0">
                <a:solidFill>
                  <a:srgbClr val="6A2382"/>
                </a:solidFill>
                <a:latin typeface="Trade Gothic LT Std Cn" panose="00000806000000000000" pitchFamily="50" charset="0"/>
              </a:rPr>
              <a:t>Gäller bara vid hyvling - inte vid omplacering av annat skäl till tjänst med lägre arbetstidsmått</a:t>
            </a:r>
          </a:p>
          <a:p>
            <a:pPr marL="457200" indent="-457200">
              <a:lnSpc>
                <a:spcPct val="100000"/>
              </a:lnSpc>
              <a:buFont typeface="Arial" panose="020B0604020202020204" pitchFamily="34" charset="0"/>
              <a:buChar char="•"/>
            </a:pPr>
            <a:r>
              <a:rPr lang="sv-SE" sz="2800" dirty="0">
                <a:solidFill>
                  <a:srgbClr val="6A2382"/>
                </a:solidFill>
                <a:latin typeface="Trade Gothic LT Std Cn" panose="00000806000000000000" pitchFamily="50" charset="0"/>
              </a:rPr>
              <a:t>Förändringar i arbetsinnehåll till följd av hyvlingen hindrar inte tillämpningen av regeln</a:t>
            </a:r>
          </a:p>
          <a:p>
            <a:endParaRPr lang="sv-SE" dirty="0">
              <a:solidFill>
                <a:srgbClr val="6A2382"/>
              </a:solidFill>
              <a:latin typeface="Trade Gothic LT Std Cn" panose="00000806000000000000" pitchFamily="50" charset="0"/>
            </a:endParaRPr>
          </a:p>
        </p:txBody>
      </p:sp>
    </p:spTree>
    <p:extLst>
      <p:ext uri="{BB962C8B-B14F-4D97-AF65-F5344CB8AC3E}">
        <p14:creationId xmlns:p14="http://schemas.microsoft.com/office/powerpoint/2010/main" val="1236459617"/>
      </p:ext>
    </p:extLst>
  </p:cSld>
  <p:clrMapOvr>
    <a:masterClrMapping/>
  </p:clrMapOvr>
</p:sld>
</file>

<file path=ppt/theme/theme1.xml><?xml version="1.0" encoding="utf-8"?>
<a:theme xmlns:a="http://schemas.openxmlformats.org/drawingml/2006/main" name="1_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796</Words>
  <Application>Microsoft Office PowerPoint</Application>
  <PresentationFormat>Bredbild</PresentationFormat>
  <Paragraphs>90</Paragraphs>
  <Slides>14</Slides>
  <Notes>0</Notes>
  <HiddenSlides>0</HiddenSlides>
  <MMClips>0</MMClips>
  <ScaleCrop>false</ScaleCrop>
  <HeadingPairs>
    <vt:vector size="6" baseType="variant">
      <vt:variant>
        <vt:lpstr>Använt teckensnitt</vt:lpstr>
      </vt:variant>
      <vt:variant>
        <vt:i4>8</vt:i4>
      </vt:variant>
      <vt:variant>
        <vt:lpstr>Tema</vt:lpstr>
      </vt:variant>
      <vt:variant>
        <vt:i4>1</vt:i4>
      </vt:variant>
      <vt:variant>
        <vt:lpstr>Bildrubriker</vt:lpstr>
      </vt:variant>
      <vt:variant>
        <vt:i4>14</vt:i4>
      </vt:variant>
    </vt:vector>
  </HeadingPairs>
  <TitlesOfParts>
    <vt:vector size="23" baseType="lpstr">
      <vt:lpstr>Arial</vt:lpstr>
      <vt:lpstr>Calibri</vt:lpstr>
      <vt:lpstr>Calibri Light</vt:lpstr>
      <vt:lpstr>Trade Gothic LT Std Bold</vt:lpstr>
      <vt:lpstr>Trade Gothic LT Std Cn</vt:lpstr>
      <vt:lpstr>Trade Gothic Next</vt:lpstr>
      <vt:lpstr>Trade Gothic Next Light</vt:lpstr>
      <vt:lpstr>Trade Gothic Next Rounded</vt:lpstr>
      <vt:lpstr>1_Office-tema</vt:lpstr>
      <vt:lpstr>PowerPoint-presentation</vt:lpstr>
      <vt:lpstr>Nyheter i LAS från den 1 oktober 2022</vt:lpstr>
      <vt:lpstr>Heltidsanställning blir norm - § 4 a</vt:lpstr>
      <vt:lpstr>Allmän visstidsanställning har försvunnit</vt:lpstr>
      <vt:lpstr>Särskild visstidsanställning införs</vt:lpstr>
      <vt:lpstr>Företrädesrätt till ny särskild visstidsanställning införs</vt:lpstr>
      <vt:lpstr>Beräkning av anställningstid  i särskild visstidsanställning</vt:lpstr>
      <vt:lpstr>Missbruk av särskild visstidsanställning § 5 st 2</vt:lpstr>
      <vt:lpstr>Hyvling § 7 a</vt:lpstr>
      <vt:lpstr>Saklig grund blir sakliga skäl</vt:lpstr>
      <vt:lpstr>Saklig grund blir sakliga skäl</vt:lpstr>
      <vt:lpstr>Omplaceringsskyldighet</vt:lpstr>
      <vt:lpstr>Nya processuella regler vid uppsägning  på grund av personliga skäl</vt:lpstr>
      <vt:lpstr>Undantag från turordningen – LAS § 22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Jan-Eric Rönngren</dc:creator>
  <cp:lastModifiedBy>Jan-Eric Rönngren</cp:lastModifiedBy>
  <cp:revision>8</cp:revision>
  <dcterms:created xsi:type="dcterms:W3CDTF">2023-01-27T08:18:14Z</dcterms:created>
  <dcterms:modified xsi:type="dcterms:W3CDTF">2023-01-28T10:23:56Z</dcterms:modified>
</cp:coreProperties>
</file>